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8" r:id="rId39"/>
    <p:sldId id="309" r:id="rId40"/>
    <p:sldId id="310" r:id="rId41"/>
    <p:sldId id="311" r:id="rId42"/>
    <p:sldId id="312" r:id="rId43"/>
    <p:sldId id="313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Impact" panose="020B0806030902050204" pitchFamily="34" charset="0"/>
      <p:regular r:id="rId61"/>
    </p:embeddedFont>
    <p:embeddedFont>
      <p:font typeface="Libre Franklin" pitchFamily="2" charset="0"/>
      <p:regular r:id="rId62"/>
      <p:bold r:id="rId63"/>
      <p:italic r:id="rId64"/>
      <p:boldItalic r:id="rId65"/>
    </p:embeddedFont>
    <p:embeddedFont>
      <p:font typeface="Libre Franklin Medium" pitchFamily="2" charset="0"/>
      <p:regular r:id="rId66"/>
      <p:bold r:id="rId67"/>
      <p:italic r:id="rId68"/>
      <p:boldItalic r:id="rId69"/>
    </p:embeddedFont>
    <p:embeddedFont>
      <p:font typeface="Noto Sans" panose="020B0502040504020204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4" roundtripDataSignature="AMtx7mjdcuTxwgLkcatwqsQniJcI74kV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B8AF66-8086-4C35-A17B-820207BCA878}">
  <a:tblStyle styleId="{9EB8AF66-8086-4C35-A17B-820207BCA87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438BFFC-562D-4507-926D-5DA434E890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61" d="100"/>
          <a:sy n="61" d="100"/>
        </p:scale>
        <p:origin x="6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8fa91bd3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68fa91bd3d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g168fa91bd3d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ed424e4d1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16ed424e4d1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10e428f0a_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1710e428f0a_9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1710e428f0a_9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8fa91bd3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168fa91bd3d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68fa91bd3d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8fa91bd3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68fa91bd3d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168fa91bd3d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8fa91bd3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168fa91bd3d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g168fa91bd3d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ed424e4d1_1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g16ed424e4d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d3f13e4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16d3f13e40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16d3f13e40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b8393d3a3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12b8393d3a3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g12b8393d3a3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6ed424e4d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16ed424e4d1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g16ed424e4d1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ab84146f2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1ab84146f2a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g1ab84146f2a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b5bbf65f0f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b5bbf65f0f_2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g1b5bbf65f0f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ab84146f2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1ab84146f2a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08" name="Google Shape;408;g1ab84146f2a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b4b7b2e2d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b4b7b2e2d7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5" name="Google Shape;425;g1b4b7b2e2d7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ab84146f2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1ab84146f2a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34" name="Google Shape;434;g1ab84146f2a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6ed424e4d1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44" name="Google Shape;444;g16ed424e4d1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b2e3c27a0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1b2e3c27a00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52" name="Google Shape;452;g1b2e3c27a00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2e3c27a0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1b2e3c27a00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2" name="Google Shape;472;g1b2e3c27a00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b5487b94a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b5487b94a9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29" name="Google Shape;529;g1b5487b94a9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b2e3c27a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1b2e3c27a0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44" name="Google Shape;544;g1b2e3c27a0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80587c3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1a80587c39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g1a80587c394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b2e3c27a0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1b2e3c27a00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1b2e3c27a0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b2e3c27a0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1b2e3c27a00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highlight>
                <a:srgbClr val="FFE599"/>
              </a:highlight>
            </a:endParaRPr>
          </a:p>
        </p:txBody>
      </p:sp>
      <p:sp>
        <p:nvSpPr>
          <p:cNvPr id="577" name="Google Shape;577;g1b2e3c27a00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adf3f89fe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1adf3f89fe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96" name="Google Shape;596;g1adf3f89fe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b2e3c27a0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1b2e3c27a00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b2e3c27a00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6aa4c9592e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22" name="Google Shape;622;g16aa4c9592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6fa6d98e4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b6fa6d98e4_1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30" name="Google Shape;630;g1b6fa6d98e4_1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a5ea4dda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g1a5ea4ddae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g1a5ea4ddaea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b6fa6d98e4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1b6fa6d98e4_6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8" name="Google Shape;698;g1b6fa6d98e4_6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a5ea4ddae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g1a5ea4ddaea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60" name="Google Shape;660;g1a5ea4ddaea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b263653d3a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g1b263653d3a_2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68" name="Google Shape;668;g1b263653d3a_2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68fa91bd3d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g168fa91bd3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a5ea4ddae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5" name="Google Shape;675;g1a5ea4ddaea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6" name="Google Shape;676;g1a5ea4ddaea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a5ea4ddae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g1a5ea4ddae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84" name="Google Shape;684;g1a5ea4ddaea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a5ea4ddae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g1a5ea4ddae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84" name="Google Shape;684;g1a5ea4ddaea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86132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a5ea4ddae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g1a5ea4ddae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84" name="Google Shape;684;g1a5ea4ddaea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60375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ed424e4d1_1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4" name="Google Shape;744;g16ed424e4d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b263653d3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1b263653d3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52" name="Google Shape;752;g1b263653d3a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a5ea4dda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g1a5ea4ddae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1" name="Google Shape;761;g1a5ea4ddaea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b263653d3a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g1b263653d3a_2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84" name="Google Shape;784;g1b263653d3a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b52a7605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g1b52a76052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94" name="Google Shape;794;g1b52a76052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a5ea4ddae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9" name="Google Shape;819;g1a5ea4dda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3c1f7d696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173c1f7d696_3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173c1f7d696_3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710e428f0a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1710e428f0a_4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6" name="Google Shape;826;g1710e428f0a_4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710e428f0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1710e428f0a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g1710e428f0a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b5bbf65f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1b5bbf65f0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2" name="Google Shape;842;g1b5bbf65f0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9" name="Google Shape;8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6ed424e4d1_1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7" name="Google Shape;877;g16ed424e4d1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3c1f7d696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173c1f7d696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g173c1f7d696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6aa4c959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6aa4c9592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6aa4c9592e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73c1f7d696_3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173c1f7d696_3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g173c1f7d696_3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8fa91bd3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68fa91bd3d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70" name="Google Shape;170;g168fa91bd3d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bg>
      <p:bgPr>
        <a:solidFill>
          <a:schemeClr val="accen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488156" y="1626244"/>
            <a:ext cx="79119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Medium"/>
              <a:buNone/>
              <a:defRPr sz="6000" b="0" i="1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488155" y="3429001"/>
            <a:ext cx="7096269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21333" y="0"/>
            <a:ext cx="23706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3"/>
          <p:cNvSpPr>
            <a:spLocks noGrp="1"/>
          </p:cNvSpPr>
          <p:nvPr>
            <p:ph type="sldNum" idx="12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391" y="6160385"/>
            <a:ext cx="460586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3"/>
          <p:cNvSpPr txBox="1">
            <a:spLocks noGrp="1"/>
          </p:cNvSpPr>
          <p:nvPr>
            <p:ph type="body" idx="2"/>
          </p:nvPr>
        </p:nvSpPr>
        <p:spPr>
          <a:xfrm>
            <a:off x="1488153" y="3904615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1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3"/>
          </p:nvPr>
        </p:nvSpPr>
        <p:spPr>
          <a:xfrm>
            <a:off x="1488153" y="4239707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9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bg>
      <p:bgPr>
        <a:solidFill>
          <a:schemeClr val="accen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09" y="0"/>
            <a:ext cx="1151466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1"/>
          <p:cNvSpPr txBox="1">
            <a:spLocks noGrp="1"/>
          </p:cNvSpPr>
          <p:nvPr>
            <p:ph type="ctrTitle"/>
          </p:nvPr>
        </p:nvSpPr>
        <p:spPr>
          <a:xfrm>
            <a:off x="1489619" y="442674"/>
            <a:ext cx="923430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  <a:defRPr sz="3200" b="0" i="1" cap="none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ubTitle" idx="1"/>
          </p:nvPr>
        </p:nvSpPr>
        <p:spPr>
          <a:xfrm>
            <a:off x="1489618" y="1345167"/>
            <a:ext cx="9234311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2"/>
          </p:nvPr>
        </p:nvSpPr>
        <p:spPr>
          <a:xfrm>
            <a:off x="2107769" y="1962540"/>
            <a:ext cx="8616159" cy="341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▪"/>
              <a:defRPr sz="1800" b="0" i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>
            <a:spLocks noGrp="1"/>
          </p:cNvSpPr>
          <p:nvPr>
            <p:ph type="sldNum" idx="12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32">
          <p15:clr>
            <a:srgbClr val="FBAE40"/>
          </p15:clr>
        </p15:guide>
        <p15:guide id="7" pos="1312">
          <p15:clr>
            <a:srgbClr val="FBAE40"/>
          </p15:clr>
        </p15:guide>
        <p15:guide id="8" pos="928">
          <p15:clr>
            <a:srgbClr val="FBAE40"/>
          </p15:clr>
        </p15:guide>
        <p15:guide id="9" pos="15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(Fact/Highlight)">
  <p:cSld name="Content Slide (Fact/Highlight)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1" y="0"/>
            <a:ext cx="12191999" cy="68522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" name="Google Shape;31;p19"/>
          <p:cNvSpPr txBox="1">
            <a:spLocks noGrp="1"/>
          </p:cNvSpPr>
          <p:nvPr>
            <p:ph type="ctrTitle"/>
          </p:nvPr>
        </p:nvSpPr>
        <p:spPr>
          <a:xfrm>
            <a:off x="2893545" y="1466567"/>
            <a:ext cx="6419331" cy="121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  <a:defRPr sz="8600" b="0" i="0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/>
          <p:nvPr/>
        </p:nvSpPr>
        <p:spPr>
          <a:xfrm>
            <a:off x="2648277" y="2744421"/>
            <a:ext cx="6905456" cy="4409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" name="Google Shape;33;p19"/>
          <p:cNvSpPr txBox="1">
            <a:spLocks noGrp="1"/>
          </p:cNvSpPr>
          <p:nvPr>
            <p:ph type="subTitle" idx="1"/>
          </p:nvPr>
        </p:nvSpPr>
        <p:spPr>
          <a:xfrm>
            <a:off x="2648267" y="2811028"/>
            <a:ext cx="6895463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body" idx="2"/>
          </p:nvPr>
        </p:nvSpPr>
        <p:spPr>
          <a:xfrm>
            <a:off x="2875268" y="3540352"/>
            <a:ext cx="6678467" cy="112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 Medium"/>
              <a:buNone/>
              <a:defRPr sz="2400" b="0" i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" name="Google Shape;3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21333" y="0"/>
            <a:ext cx="23706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>
            <a:spLocks noGrp="1"/>
          </p:cNvSpPr>
          <p:nvPr>
            <p:ph type="sldNum" idx="12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391" y="6160385"/>
            <a:ext cx="4605867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(text + picture)">
  <p:cSld name="Content Slide (text + picture)">
    <p:bg>
      <p:bgPr>
        <a:solidFill>
          <a:schemeClr val="accen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09" y="0"/>
            <a:ext cx="1151466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"/>
          <p:cNvSpPr txBox="1">
            <a:spLocks noGrp="1"/>
          </p:cNvSpPr>
          <p:nvPr>
            <p:ph type="ctrTitle"/>
          </p:nvPr>
        </p:nvSpPr>
        <p:spPr>
          <a:xfrm>
            <a:off x="1489619" y="442674"/>
            <a:ext cx="923430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  <a:defRPr sz="3200" b="0" i="1" cap="none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subTitle" idx="1"/>
          </p:nvPr>
        </p:nvSpPr>
        <p:spPr>
          <a:xfrm>
            <a:off x="1504669" y="1345166"/>
            <a:ext cx="9219260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2"/>
          </p:nvPr>
        </p:nvSpPr>
        <p:spPr>
          <a:xfrm>
            <a:off x="1504669" y="1917389"/>
            <a:ext cx="4591332" cy="341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▪"/>
              <a:defRPr sz="1800" b="0" i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5" descr="Picture or Chart"/>
          <p:cNvSpPr txBox="1">
            <a:spLocks noGrp="1"/>
          </p:cNvSpPr>
          <p:nvPr>
            <p:ph type="body" idx="3"/>
          </p:nvPr>
        </p:nvSpPr>
        <p:spPr>
          <a:xfrm>
            <a:off x="6354234" y="1920876"/>
            <a:ext cx="5287433" cy="29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429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>
            <a:spLocks noGrp="1"/>
          </p:cNvSpPr>
          <p:nvPr>
            <p:ph type="sldNum" idx="12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Info">
  <p:cSld name="Contact Info">
    <p:bg>
      <p:bgPr>
        <a:solidFill>
          <a:schemeClr val="accent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" name="Google Shape;47;p21"/>
          <p:cNvSpPr txBox="1">
            <a:spLocks noGrp="1"/>
          </p:cNvSpPr>
          <p:nvPr>
            <p:ph type="ctrTitle"/>
          </p:nvPr>
        </p:nvSpPr>
        <p:spPr>
          <a:xfrm>
            <a:off x="1452193" y="1557666"/>
            <a:ext cx="7334529" cy="85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Medium"/>
              <a:buNone/>
              <a:defRPr sz="6000" b="0" i="1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21333" y="0"/>
            <a:ext cx="23706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1"/>
          <p:cNvSpPr>
            <a:spLocks noGrp="1"/>
          </p:cNvSpPr>
          <p:nvPr>
            <p:ph type="sldNum" idx="12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391" y="6160385"/>
            <a:ext cx="460586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/>
          <p:nvPr/>
        </p:nvSpPr>
        <p:spPr>
          <a:xfrm>
            <a:off x="1362194" y="4647678"/>
            <a:ext cx="7514524" cy="619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 Medium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polytechnic.purdue.edu</a:t>
            </a:r>
            <a:endParaRPr sz="1200" b="0" i="0" u="none" strike="noStrike" cap="non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Libre Franklin Medium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	</a:t>
            </a:r>
            <a:r>
              <a:rPr lang="en-US" sz="12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/ 	TechPurdue</a:t>
            </a:r>
            <a:endParaRPr sz="1200" b="0" i="0" u="none" strike="noStrike" cap="non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52" name="Google Shape;5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8380" y="4996114"/>
            <a:ext cx="1711621" cy="22402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1"/>
          <p:cNvSpPr txBox="1">
            <a:spLocks noGrp="1"/>
          </p:cNvSpPr>
          <p:nvPr>
            <p:ph type="body" idx="1"/>
          </p:nvPr>
        </p:nvSpPr>
        <p:spPr>
          <a:xfrm>
            <a:off x="1448380" y="2966523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1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2"/>
          </p:nvPr>
        </p:nvSpPr>
        <p:spPr>
          <a:xfrm>
            <a:off x="1448380" y="3301615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3"/>
          </p:nvPr>
        </p:nvSpPr>
        <p:spPr>
          <a:xfrm>
            <a:off x="1448380" y="3521300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4"/>
          </p:nvPr>
        </p:nvSpPr>
        <p:spPr>
          <a:xfrm>
            <a:off x="1448380" y="3761883"/>
            <a:ext cx="7095744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9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(Picture)">
  <p:cSld name="Content Slide (Picture)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 descr="Description of Picture"/>
          <p:cNvSpPr>
            <a:spLocks noGrp="1"/>
          </p:cNvSpPr>
          <p:nvPr>
            <p:ph type="pic" idx="2"/>
          </p:nvPr>
        </p:nvSpPr>
        <p:spPr>
          <a:xfrm>
            <a:off x="754025" y="1258349"/>
            <a:ext cx="10717807" cy="4233696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7"/>
          <p:cNvSpPr txBox="1">
            <a:spLocks noGrp="1"/>
          </p:cNvSpPr>
          <p:nvPr>
            <p:ph type="ctrTitle"/>
          </p:nvPr>
        </p:nvSpPr>
        <p:spPr>
          <a:xfrm>
            <a:off x="754024" y="304801"/>
            <a:ext cx="383889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None/>
              <a:defRPr sz="1800" b="0" i="0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0" name="Google Shape;60;p17"/>
          <p:cNvCxnSpPr/>
          <p:nvPr/>
        </p:nvCxnSpPr>
        <p:spPr>
          <a:xfrm>
            <a:off x="558801" y="318798"/>
            <a:ext cx="14316" cy="5173246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7"/>
          <p:cNvCxnSpPr/>
          <p:nvPr/>
        </p:nvCxnSpPr>
        <p:spPr>
          <a:xfrm>
            <a:off x="4655908" y="318798"/>
            <a:ext cx="0" cy="1310166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" name="Google Shape;6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21333" y="0"/>
            <a:ext cx="23706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7"/>
          <p:cNvSpPr>
            <a:spLocks noGrp="1"/>
          </p:cNvSpPr>
          <p:nvPr>
            <p:ph type="sldNum" idx="12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352">
          <p15:clr>
            <a:srgbClr val="FBAE40"/>
          </p15:clr>
        </p15:guide>
        <p15:guide id="8" orient="horz" pos="1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2141394" y="964692"/>
            <a:ext cx="7917007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Libre Franklin Medium"/>
              <a:buNone/>
              <a:defRPr sz="26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2141394" y="2638046"/>
            <a:ext cx="7917007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>
            <a:spLocks noGrp="1"/>
          </p:cNvSpPr>
          <p:nvPr>
            <p:ph type="sldNum" idx="12"/>
          </p:nvPr>
        </p:nvSpPr>
        <p:spPr>
          <a:xfrm>
            <a:off x="11299112" y="6181281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7391" y="6160385"/>
            <a:ext cx="4605867" cy="3657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xpl/conhome/8241502/proceedi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2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>
            <a:off x="146875" y="122950"/>
            <a:ext cx="824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000">
                <a:solidFill>
                  <a:srgbClr val="000000"/>
                </a:solidFill>
              </a:rPr>
              <a:t>2022 K-SW Square Fall Final Presentation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69" name="Google Shape;69;p2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60" cy="36576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2"/>
          </p:nvPr>
        </p:nvSpPr>
        <p:spPr>
          <a:xfrm>
            <a:off x="749825" y="4724875"/>
            <a:ext cx="32664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763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500" i="1" dirty="0"/>
              <a:t>Team</a:t>
            </a:r>
            <a:r>
              <a:rPr lang="en-US" sz="2500" dirty="0"/>
              <a:t> </a:t>
            </a:r>
            <a:r>
              <a:rPr lang="en-US" sz="2500" i="1" dirty="0" err="1"/>
              <a:t>ChasingFOX</a:t>
            </a:r>
            <a:endParaRPr sz="2500" i="1" dirty="0"/>
          </a:p>
        </p:txBody>
      </p:sp>
      <p:sp>
        <p:nvSpPr>
          <p:cNvPr id="71" name="Google Shape;71;p2"/>
          <p:cNvSpPr txBox="1">
            <a:spLocks noGrp="1"/>
          </p:cNvSpPr>
          <p:nvPr>
            <p:ph type="body" idx="3"/>
          </p:nvPr>
        </p:nvSpPr>
        <p:spPr>
          <a:xfrm>
            <a:off x="8709740" y="6271158"/>
            <a:ext cx="5321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3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14/12/2022</a:t>
            </a:r>
            <a:endParaRPr/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53995">
            <a:off x="9071207" y="4278781"/>
            <a:ext cx="1950804" cy="195080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 txBox="1"/>
          <p:nvPr/>
        </p:nvSpPr>
        <p:spPr>
          <a:xfrm>
            <a:off x="621875" y="2725213"/>
            <a:ext cx="103803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2222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Personal Safe Route Recommendation </a:t>
            </a:r>
            <a:br>
              <a:rPr lang="en-US" sz="3200" b="1">
                <a:solidFill>
                  <a:srgbClr val="222222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3200" b="1">
                <a:solidFill>
                  <a:srgbClr val="22222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based on Crime Risk Prediction</a:t>
            </a:r>
            <a:endParaRPr sz="3200" b="1">
              <a:solidFill>
                <a:srgbClr val="22222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8fa91bd3d_0_56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4" name="Google Shape;184;g168fa91bd3d_0_56"/>
          <p:cNvSpPr txBox="1">
            <a:spLocks noGrp="1"/>
          </p:cNvSpPr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Project Introduction</a:t>
            </a:r>
            <a:endParaRPr/>
          </a:p>
        </p:txBody>
      </p:sp>
      <p:pic>
        <p:nvPicPr>
          <p:cNvPr id="185" name="Google Shape;185;g168fa91bd3d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600" y="1123900"/>
            <a:ext cx="3184576" cy="48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68fa91bd3d_0_56"/>
          <p:cNvSpPr txBox="1"/>
          <p:nvPr/>
        </p:nvSpPr>
        <p:spPr>
          <a:xfrm>
            <a:off x="5334000" y="1667375"/>
            <a:ext cx="6029700" cy="3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crowd-sourced adaptive safe navigation</a:t>
            </a:r>
            <a:endParaRPr sz="21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 smart cities</a:t>
            </a:r>
            <a:endParaRPr sz="21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 Goel et al. (2017)</a:t>
            </a:r>
            <a:endParaRPr sz="21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1" i="0" u="sng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Limitation of paper</a:t>
            </a:r>
            <a:endParaRPr sz="2200" b="1" i="0" u="sng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Char char="-"/>
            </a:pPr>
            <a: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 not check the</a:t>
            </a:r>
            <a:r>
              <a:rPr lang="en-US" sz="2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relation </a:t>
            </a:r>
            <a:endParaRPr sz="22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between crime and ur</a:t>
            </a:r>
            <a: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ban factors</a:t>
            </a:r>
            <a:endParaRPr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 not predict the future risk</a:t>
            </a:r>
            <a:endParaRPr sz="2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"/>
              <a:buChar char="-"/>
            </a:pPr>
            <a:r>
              <a:rPr lang="en-US" sz="2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Provide o</a:t>
            </a:r>
            <a:r>
              <a:rPr lang="en-US" sz="2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nly one route</a:t>
            </a:r>
            <a:endParaRPr sz="22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87" name="Google Shape;187;g168fa91bd3d_0_56"/>
          <p:cNvSpPr txBox="1"/>
          <p:nvPr/>
        </p:nvSpPr>
        <p:spPr>
          <a:xfrm>
            <a:off x="4990600" y="5416800"/>
            <a:ext cx="53733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Reference.</a:t>
            </a:r>
            <a:endParaRPr sz="1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Neeraj Goel, Rajat Sharma, N Nikhil, S D Mahanoor and Mukesh Saini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“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Crowd-Sourced Adaptive Safe Navigation for Smart Cities</a:t>
            </a:r>
            <a:r>
              <a:rPr lang="en-US"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”, </a:t>
            </a:r>
            <a:br>
              <a:rPr lang="en-US"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1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0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2017 IEEE International Symposium on Multimedia (ISM)</a:t>
            </a:r>
            <a:r>
              <a:rPr lang="en-US"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vol. 57, pp. 160–171, Dec. 2017.</a:t>
            </a:r>
            <a:endParaRPr sz="10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88" name="Google Shape;188;g168fa91bd3d_0_56"/>
          <p:cNvSpPr/>
          <p:nvPr/>
        </p:nvSpPr>
        <p:spPr>
          <a:xfrm>
            <a:off x="5286050" y="1650375"/>
            <a:ext cx="6077700" cy="12594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ed424e4d1_1_84"/>
          <p:cNvSpPr txBox="1">
            <a:spLocks noGrp="1"/>
          </p:cNvSpPr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dist="19050" dir="5400000" algn="bl" rotWithShape="0">
              <a:srgbClr val="000000"/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2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194" name="Google Shape;194;g16ed424e4d1_1_84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5" name="Google Shape;195;g16ed424e4d1_1_84"/>
          <p:cNvSpPr txBox="1">
            <a:spLocks noGrp="1"/>
          </p:cNvSpPr>
          <p:nvPr>
            <p:ph type="subTitle" idx="1"/>
          </p:nvPr>
        </p:nvSpPr>
        <p:spPr>
          <a:xfrm>
            <a:off x="4116750" y="3646600"/>
            <a:ext cx="395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Explanation</a:t>
            </a:r>
            <a:endParaRPr sz="3000"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710e428f0a_9_2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Explanation</a:t>
            </a:r>
            <a:endParaRPr/>
          </a:p>
        </p:txBody>
      </p:sp>
      <p:sp>
        <p:nvSpPr>
          <p:cNvPr id="202" name="Google Shape;202;g1710e428f0a_9_2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Collected Data</a:t>
            </a:r>
            <a:endParaRPr/>
          </a:p>
        </p:txBody>
      </p:sp>
      <p:sp>
        <p:nvSpPr>
          <p:cNvPr id="203" name="Google Shape;203;g1710e428f0a_9_2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04" name="Google Shape;204;g1710e428f0a_9_2"/>
          <p:cNvSpPr txBox="1"/>
          <p:nvPr/>
        </p:nvSpPr>
        <p:spPr>
          <a:xfrm>
            <a:off x="7177150" y="2289375"/>
            <a:ext cx="23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05" name="Google Shape;205;g1710e428f0a_9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525" y="2460975"/>
            <a:ext cx="2599750" cy="25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710e428f0a_9_2"/>
          <p:cNvSpPr txBox="1"/>
          <p:nvPr/>
        </p:nvSpPr>
        <p:spPr>
          <a:xfrm>
            <a:off x="2565025" y="1866525"/>
            <a:ext cx="674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: Most of them were collected from the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Chicago </a:t>
            </a:r>
            <a:r>
              <a:rPr lang="en-US" sz="2000" b="1">
                <a:latin typeface="Libre Franklin"/>
                <a:ea typeface="Libre Franklin"/>
                <a:cs typeface="Libre Franklin"/>
                <a:sym typeface="Libre Franklin"/>
              </a:rPr>
              <a:t>P</a:t>
            </a:r>
            <a:r>
              <a:rPr lang="en-US" sz="20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ortal</a:t>
            </a:r>
            <a:endParaRPr sz="20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7" name="Google Shape;207;g1710e428f0a_9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7325" y="2460975"/>
            <a:ext cx="2308500" cy="25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710e428f0a_9_2"/>
          <p:cNvSpPr txBox="1"/>
          <p:nvPr/>
        </p:nvSpPr>
        <p:spPr>
          <a:xfrm>
            <a:off x="2411400" y="5084625"/>
            <a:ext cx="1699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Crime</a:t>
            </a:r>
            <a:endParaRPr sz="19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9" name="Google Shape;209;g1710e428f0a_9_2"/>
          <p:cNvSpPr txBox="1"/>
          <p:nvPr/>
        </p:nvSpPr>
        <p:spPr>
          <a:xfrm>
            <a:off x="5330575" y="5084625"/>
            <a:ext cx="1699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Facility</a:t>
            </a:r>
            <a:endParaRPr sz="19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0" name="Google Shape;210;g1710e428f0a_9_2"/>
          <p:cNvSpPr txBox="1"/>
          <p:nvPr/>
        </p:nvSpPr>
        <p:spPr>
          <a:xfrm>
            <a:off x="8087300" y="5010375"/>
            <a:ext cx="19272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Service Request/Report</a:t>
            </a:r>
            <a:endParaRPr sz="19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1" name="Google Shape;211;g1710e428f0a_9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2869" y="2552831"/>
            <a:ext cx="2416063" cy="2416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g1710e428f0a_9_2"/>
          <p:cNvCxnSpPr>
            <a:stCxn id="209" idx="2"/>
          </p:cNvCxnSpPr>
          <p:nvPr/>
        </p:nvCxnSpPr>
        <p:spPr>
          <a:xfrm>
            <a:off x="6180325" y="5531025"/>
            <a:ext cx="0" cy="44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g1710e428f0a_9_2"/>
          <p:cNvCxnSpPr/>
          <p:nvPr/>
        </p:nvCxnSpPr>
        <p:spPr>
          <a:xfrm>
            <a:off x="6172200" y="5972625"/>
            <a:ext cx="290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214;g1710e428f0a_9_2"/>
          <p:cNvCxnSpPr>
            <a:endCxn id="210" idx="2"/>
          </p:cNvCxnSpPr>
          <p:nvPr/>
        </p:nvCxnSpPr>
        <p:spPr>
          <a:xfrm rot="10800000">
            <a:off x="9050900" y="5757675"/>
            <a:ext cx="11100" cy="20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g1710e428f0a_9_2"/>
          <p:cNvSpPr txBox="1"/>
          <p:nvPr/>
        </p:nvSpPr>
        <p:spPr>
          <a:xfrm>
            <a:off x="6931575" y="6010200"/>
            <a:ext cx="152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Urban Factors</a:t>
            </a:r>
            <a:endParaRPr sz="14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8fa91bd3d_0_64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Explanation</a:t>
            </a:r>
            <a:endParaRPr/>
          </a:p>
        </p:txBody>
      </p:sp>
      <p:sp>
        <p:nvSpPr>
          <p:cNvPr id="222" name="Google Shape;222;g168fa91bd3d_0_64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Collected Data (Crime) </a:t>
            </a:r>
            <a:endParaRPr/>
          </a:p>
        </p:txBody>
      </p:sp>
      <p:sp>
        <p:nvSpPr>
          <p:cNvPr id="223" name="Google Shape;223;g168fa91bd3d_0_64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24" name="Google Shape;224;g168fa91bd3d_0_64"/>
          <p:cNvSpPr txBox="1"/>
          <p:nvPr/>
        </p:nvSpPr>
        <p:spPr>
          <a:xfrm>
            <a:off x="6491350" y="2365575"/>
            <a:ext cx="23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25" name="Google Shape;225;g168fa91bd3d_0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6050" y="2282350"/>
            <a:ext cx="3143950" cy="31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68fa91bd3d_0_64"/>
          <p:cNvSpPr txBox="1"/>
          <p:nvPr/>
        </p:nvSpPr>
        <p:spPr>
          <a:xfrm>
            <a:off x="5447375" y="2246600"/>
            <a:ext cx="62859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ibre Franklin"/>
              <a:buChar char="-"/>
            </a:pPr>
            <a:r>
              <a:rPr lang="en-US" sz="19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31 Types of </a:t>
            </a:r>
            <a:r>
              <a:rPr lang="en-US" sz="1900" b="1">
                <a:latin typeface="Libre Franklin"/>
                <a:ea typeface="Libre Franklin"/>
                <a:cs typeface="Libre Franklin"/>
                <a:sym typeface="Libre Franklin"/>
              </a:rPr>
              <a:t>c</a:t>
            </a:r>
            <a:r>
              <a:rPr lang="en-US" sz="19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rime </a:t>
            </a:r>
            <a:r>
              <a:rPr lang="en-US" sz="1900" b="1">
                <a:latin typeface="Libre Franklin"/>
                <a:ea typeface="Libre Franklin"/>
                <a:cs typeface="Libre Franklin"/>
                <a:sym typeface="Libre Franklin"/>
              </a:rPr>
              <a:t>d</a:t>
            </a:r>
            <a:r>
              <a:rPr lang="en-US" sz="19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ata</a:t>
            </a:r>
            <a:endParaRPr sz="19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r>
              <a:rPr lang="en-US" sz="19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Homicide / </a:t>
            </a:r>
            <a:r>
              <a:rPr lang="en-US" sz="1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Robbery / </a:t>
            </a:r>
            <a:r>
              <a:rPr lang="en-US" sz="19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GunShot </a:t>
            </a:r>
            <a:br>
              <a:rPr lang="en-US" sz="19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19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Sex offense / Assult / </a:t>
            </a:r>
            <a:r>
              <a:rPr lang="en-US" sz="19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Theft </a:t>
            </a:r>
            <a:r>
              <a:rPr lang="en-US" sz="19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900" b="0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······.</a:t>
            </a:r>
            <a:endParaRPr sz="1900" b="0" i="0" u="none" strike="noStrike" cap="none">
              <a:solidFill>
                <a:srgbClr val="333333"/>
              </a:solidFill>
              <a:highlight>
                <a:srgbClr val="FF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>
              <a:solidFill>
                <a:srgbClr val="333333"/>
              </a:solidFill>
              <a:highlight>
                <a:srgbClr val="FF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ibre Franklin"/>
              <a:buChar char="-"/>
            </a:pPr>
            <a:r>
              <a:rPr lang="en-US" sz="19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Extract crime that can affect pedestrians</a:t>
            </a:r>
            <a:endParaRPr sz="1900">
              <a:solidFill>
                <a:srgbClr val="333333"/>
              </a:solidFill>
              <a:highlight>
                <a:srgbClr val="FF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ibre Franklin"/>
              <a:buChar char="-"/>
            </a:pPr>
            <a:r>
              <a:rPr lang="en-US" sz="19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Occurred in 2018 and 2019</a:t>
            </a:r>
            <a:endParaRPr sz="19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>
              <a:solidFill>
                <a:srgbClr val="333333"/>
              </a:solidFill>
              <a:highlight>
                <a:srgbClr val="FF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Libre Franklin"/>
              <a:buChar char="-"/>
            </a:pPr>
            <a:r>
              <a:rPr lang="en-US" sz="1900" b="1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Location Information</a:t>
            </a:r>
            <a:r>
              <a:rPr lang="en-US" sz="1900" b="0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 (longitude, latitude)</a:t>
            </a:r>
            <a:r>
              <a:rPr lang="en-US" sz="1900" b="1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6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68fa91bd3d_0_117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Explanation</a:t>
            </a:r>
            <a:endParaRPr/>
          </a:p>
        </p:txBody>
      </p:sp>
      <p:sp>
        <p:nvSpPr>
          <p:cNvPr id="233" name="Google Shape;233;g168fa91bd3d_0_117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Collected Data (Urban Factor - Facility) : 6 types</a:t>
            </a:r>
            <a:endParaRPr/>
          </a:p>
        </p:txBody>
      </p:sp>
      <p:sp>
        <p:nvSpPr>
          <p:cNvPr id="234" name="Google Shape;234;g168fa91bd3d_0_117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35" name="Google Shape;235;g168fa91bd3d_0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8751" y="4106334"/>
            <a:ext cx="1591937" cy="170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68fa91bd3d_0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0467" y="2152799"/>
            <a:ext cx="1497175" cy="137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68fa91bd3d_0_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9763" y="1948937"/>
            <a:ext cx="1497175" cy="157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68fa91bd3d_0_1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81111" y="2095650"/>
            <a:ext cx="1497175" cy="142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68fa91bd3d_0_1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05161" y="4125567"/>
            <a:ext cx="1662615" cy="170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68fa91bd3d_0_117"/>
          <p:cNvSpPr txBox="1"/>
          <p:nvPr/>
        </p:nvSpPr>
        <p:spPr>
          <a:xfrm>
            <a:off x="2738775" y="3593050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Fire Station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41" name="Google Shape;241;g168fa91bd3d_0_117"/>
          <p:cNvSpPr txBox="1"/>
          <p:nvPr/>
        </p:nvSpPr>
        <p:spPr>
          <a:xfrm>
            <a:off x="5081275" y="3593050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Library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42" name="Google Shape;242;g168fa91bd3d_0_117"/>
          <p:cNvSpPr txBox="1"/>
          <p:nvPr/>
        </p:nvSpPr>
        <p:spPr>
          <a:xfrm>
            <a:off x="7423775" y="3595569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Police Station</a:t>
            </a:r>
            <a:endParaRPr sz="1400" b="0" i="0" u="none" strike="noStrike" cap="none" dirty="0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43" name="Google Shape;243;g168fa91bd3d_0_117"/>
          <p:cNvSpPr txBox="1"/>
          <p:nvPr/>
        </p:nvSpPr>
        <p:spPr>
          <a:xfrm>
            <a:off x="2861200" y="5745575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Public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School</a:t>
            </a:r>
            <a:endParaRPr sz="1400" b="0" i="0" u="none" strike="noStrike" cap="none" dirty="0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44" name="Google Shape;244;g168fa91bd3d_0_117"/>
          <p:cNvSpPr txBox="1"/>
          <p:nvPr/>
        </p:nvSpPr>
        <p:spPr>
          <a:xfrm>
            <a:off x="4983879" y="5745575"/>
            <a:ext cx="202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Support Service</a:t>
            </a: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Delegate Agency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45" name="Google Shape;245;g168fa91bd3d_0_1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26694" y="4334932"/>
            <a:ext cx="1615712" cy="149989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68fa91bd3d_0_117"/>
          <p:cNvSpPr txBox="1"/>
          <p:nvPr/>
        </p:nvSpPr>
        <p:spPr>
          <a:xfrm>
            <a:off x="7215029" y="5822793"/>
            <a:ext cx="202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CTA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Bus Stop</a:t>
            </a:r>
            <a:endParaRPr sz="1400" b="0" i="0" u="none" strike="noStrike" cap="none" dirty="0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47" name="Google Shape;247;g168fa91bd3d_0_117"/>
          <p:cNvSpPr txBox="1"/>
          <p:nvPr/>
        </p:nvSpPr>
        <p:spPr>
          <a:xfrm>
            <a:off x="390525" y="1695450"/>
            <a:ext cx="35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48" name="Google Shape;248;g168fa91bd3d_0_117"/>
          <p:cNvSpPr txBox="1"/>
          <p:nvPr/>
        </p:nvSpPr>
        <p:spPr>
          <a:xfrm>
            <a:off x="990600" y="1752600"/>
            <a:ext cx="9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8fa91bd3d_0_135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Explanation</a:t>
            </a:r>
            <a:endParaRPr/>
          </a:p>
        </p:txBody>
      </p:sp>
      <p:sp>
        <p:nvSpPr>
          <p:cNvPr id="255" name="Google Shape;255;g168fa91bd3d_0_135"/>
          <p:cNvSpPr txBox="1">
            <a:spLocks noGrp="1"/>
          </p:cNvSpPr>
          <p:nvPr>
            <p:ph type="subTitle" idx="1"/>
          </p:nvPr>
        </p:nvSpPr>
        <p:spPr>
          <a:xfrm>
            <a:off x="978399" y="1345175"/>
            <a:ext cx="882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Collected Data (Urban Factor- Service Request/Report) : 10 types</a:t>
            </a:r>
            <a:endParaRPr/>
          </a:p>
        </p:txBody>
      </p:sp>
      <p:pic>
        <p:nvPicPr>
          <p:cNvPr id="256" name="Google Shape;256;g168fa91bd3d_0_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042" y="2012016"/>
            <a:ext cx="1441952" cy="147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68fa91bd3d_0_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7767" y="2028877"/>
            <a:ext cx="1404347" cy="14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68fa91bd3d_0_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7274" y="4210124"/>
            <a:ext cx="1199528" cy="122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68fa91bd3d_0_1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7875" y="2120698"/>
            <a:ext cx="1199521" cy="122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68fa91bd3d_0_1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1956" y="4249008"/>
            <a:ext cx="1348829" cy="122897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68fa91bd3d_0_135"/>
          <p:cNvSpPr txBox="1"/>
          <p:nvPr/>
        </p:nvSpPr>
        <p:spPr>
          <a:xfrm>
            <a:off x="1064761" y="3467692"/>
            <a:ext cx="1375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Abandoned Building</a:t>
            </a:r>
            <a:endParaRPr sz="14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62" name="Google Shape;262;g168fa91bd3d_0_135"/>
          <p:cNvSpPr txBox="1"/>
          <p:nvPr/>
        </p:nvSpPr>
        <p:spPr>
          <a:xfrm>
            <a:off x="3353384" y="3485881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63" name="Google Shape;263;g168fa91bd3d_0_135"/>
          <p:cNvSpPr txBox="1"/>
          <p:nvPr/>
        </p:nvSpPr>
        <p:spPr>
          <a:xfrm>
            <a:off x="5442431" y="3484797"/>
            <a:ext cx="137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Street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Light All </a:t>
            </a: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O</a:t>
            </a: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ut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64" name="Google Shape;264;g168fa91bd3d_0_135"/>
          <p:cNvSpPr txBox="1"/>
          <p:nvPr/>
        </p:nvSpPr>
        <p:spPr>
          <a:xfrm>
            <a:off x="3101073" y="5403625"/>
            <a:ext cx="183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Sanitation code Complaint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65" name="Google Shape;265;g168fa91bd3d_0_135"/>
          <p:cNvSpPr txBox="1"/>
          <p:nvPr/>
        </p:nvSpPr>
        <p:spPr>
          <a:xfrm>
            <a:off x="1180369" y="5408806"/>
            <a:ext cx="137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Shot Spotter Alert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66" name="Google Shape;266;g168fa91bd3d_0_135"/>
          <p:cNvSpPr txBox="1"/>
          <p:nvPr/>
        </p:nvSpPr>
        <p:spPr>
          <a:xfrm>
            <a:off x="3353384" y="3484797"/>
            <a:ext cx="137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Graffiti Removal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67" name="Google Shape;267;g168fa91bd3d_0_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11924" y="4212694"/>
            <a:ext cx="1199528" cy="119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68fa91bd3d_0_1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8673" y="2205130"/>
            <a:ext cx="1294894" cy="129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68fa91bd3d_0_1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55809" y="4360107"/>
            <a:ext cx="1070481" cy="107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68fa91bd3d_0_1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91926" y="4302893"/>
            <a:ext cx="1222531" cy="122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68fa91bd3d_0_1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849473" y="2209799"/>
            <a:ext cx="1199528" cy="119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68fa91bd3d_0_135"/>
          <p:cNvSpPr txBox="1"/>
          <p:nvPr/>
        </p:nvSpPr>
        <p:spPr>
          <a:xfrm>
            <a:off x="5413118" y="5501322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Tree Trim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3" name="Google Shape;273;g168fa91bd3d_0_135"/>
          <p:cNvSpPr txBox="1"/>
          <p:nvPr/>
        </p:nvSpPr>
        <p:spPr>
          <a:xfrm>
            <a:off x="7532081" y="5440297"/>
            <a:ext cx="137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Tree Debris Removal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4" name="Google Shape;274;g168fa91bd3d_0_135"/>
          <p:cNvSpPr txBox="1"/>
          <p:nvPr/>
        </p:nvSpPr>
        <p:spPr>
          <a:xfrm>
            <a:off x="9803431" y="5459922"/>
            <a:ext cx="137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Abandoned 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Vehicles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5" name="Google Shape;275;g168fa91bd3d_0_135"/>
          <p:cNvSpPr txBox="1"/>
          <p:nvPr/>
        </p:nvSpPr>
        <p:spPr>
          <a:xfrm>
            <a:off x="7594006" y="3479222"/>
            <a:ext cx="137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Rodent Baiting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6" name="Google Shape;276;g168fa91bd3d_0_135"/>
          <p:cNvSpPr txBox="1"/>
          <p:nvPr/>
        </p:nvSpPr>
        <p:spPr>
          <a:xfrm>
            <a:off x="9821781" y="3499347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Garbage Cart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7" name="Google Shape;277;g168fa91bd3d_0_135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6ed424e4d1_1_90"/>
          <p:cNvSpPr txBox="1">
            <a:spLocks noGrp="1"/>
          </p:cNvSpPr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dist="19050" dir="5400000" algn="bl" rotWithShape="0">
              <a:srgbClr val="000000"/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3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283" name="Google Shape;283;g16ed424e4d1_1_90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84" name="Google Shape;284;g16ed424e4d1_1_90"/>
          <p:cNvSpPr txBox="1">
            <a:spLocks noGrp="1"/>
          </p:cNvSpPr>
          <p:nvPr>
            <p:ph type="subTitle" idx="1"/>
          </p:nvPr>
        </p:nvSpPr>
        <p:spPr>
          <a:xfrm>
            <a:off x="4387000" y="3634250"/>
            <a:ext cx="295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Analysis</a:t>
            </a:r>
            <a:endParaRPr sz="3000" b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d3f13e401_0_0"/>
          <p:cNvSpPr/>
          <p:nvPr/>
        </p:nvSpPr>
        <p:spPr>
          <a:xfrm>
            <a:off x="9601200" y="1620672"/>
            <a:ext cx="1935300" cy="424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6d3f13e401_0_0"/>
          <p:cNvSpPr/>
          <p:nvPr/>
        </p:nvSpPr>
        <p:spPr>
          <a:xfrm>
            <a:off x="4847675" y="1620672"/>
            <a:ext cx="4008300" cy="424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6d3f13e401_0_0"/>
          <p:cNvSpPr/>
          <p:nvPr/>
        </p:nvSpPr>
        <p:spPr>
          <a:xfrm>
            <a:off x="649650" y="1621297"/>
            <a:ext cx="3757200" cy="424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6d3f13e401_0_0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295" name="Google Shape;295;g16d3f13e401_0_0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96" name="Google Shape;296;g16d3f13e401_0_0"/>
          <p:cNvSpPr txBox="1"/>
          <p:nvPr/>
        </p:nvSpPr>
        <p:spPr>
          <a:xfrm>
            <a:off x="5255900" y="615036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Drleft at English Wikipedia, CC BY-SA 3.0, https://commons.wikimedia.org/w/index.php?curid=57332968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16d3f13e401_0_0"/>
          <p:cNvPicPr preferRelativeResize="0"/>
          <p:nvPr/>
        </p:nvPicPr>
        <p:blipFill rotWithShape="1">
          <a:blip r:embed="rId3">
            <a:alphaModFix/>
          </a:blip>
          <a:srcRect l="49044"/>
          <a:stretch/>
        </p:blipFill>
        <p:spPr>
          <a:xfrm>
            <a:off x="5121377" y="1742202"/>
            <a:ext cx="1525350" cy="149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6d3f13e401_0_0"/>
          <p:cNvPicPr preferRelativeResize="0"/>
          <p:nvPr/>
        </p:nvPicPr>
        <p:blipFill rotWithShape="1">
          <a:blip r:embed="rId3">
            <a:alphaModFix/>
          </a:blip>
          <a:srcRect l="49044"/>
          <a:stretch/>
        </p:blipFill>
        <p:spPr>
          <a:xfrm>
            <a:off x="5913913" y="3705996"/>
            <a:ext cx="1689600" cy="165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6d3f13e401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5763" y="3977599"/>
            <a:ext cx="1201350" cy="120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6d3f13e401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48601" y="2759112"/>
            <a:ext cx="1510675" cy="15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6d3f13e40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0863" y="2227410"/>
            <a:ext cx="603750" cy="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6d3f13e40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09575" y="4232472"/>
            <a:ext cx="603750" cy="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6d3f13e40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700000">
            <a:off x="8904912" y="2510172"/>
            <a:ext cx="603750" cy="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6d3f13e40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700000">
            <a:off x="8904913" y="3952485"/>
            <a:ext cx="603750" cy="6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6d3f13e401_0_0"/>
          <p:cNvSpPr txBox="1"/>
          <p:nvPr/>
        </p:nvSpPr>
        <p:spPr>
          <a:xfrm>
            <a:off x="649650" y="3206647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Crime Data Extraction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6" name="Google Shape;306;g16d3f13e401_0_0"/>
          <p:cNvSpPr txBox="1"/>
          <p:nvPr/>
        </p:nvSpPr>
        <p:spPr>
          <a:xfrm>
            <a:off x="1611625" y="5205999"/>
            <a:ext cx="168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Facility &amp; service request data</a:t>
            </a:r>
            <a:endParaRPr sz="1400" b="0" i="0" u="none" strike="noStrike" cap="none" dirty="0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7" name="Google Shape;307;g16d3f13e401_0_0"/>
          <p:cNvSpPr txBox="1"/>
          <p:nvPr/>
        </p:nvSpPr>
        <p:spPr>
          <a:xfrm>
            <a:off x="5008099" y="3121238"/>
            <a:ext cx="196312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Density estimation using KDE</a:t>
            </a:r>
            <a:endParaRPr b="0" i="0" u="none" strike="noStrike" cap="none" dirty="0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8" name="Google Shape;308;g16d3f13e401_0_0"/>
          <p:cNvSpPr txBox="1"/>
          <p:nvPr/>
        </p:nvSpPr>
        <p:spPr>
          <a:xfrm>
            <a:off x="5913913" y="5247852"/>
            <a:ext cx="191454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Density estimation using KDE</a:t>
            </a:r>
            <a:endParaRPr b="0" i="0" u="none" strike="noStrike" cap="none" dirty="0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9" name="Google Shape;309;g16d3f13e401_0_0"/>
          <p:cNvSpPr txBox="1"/>
          <p:nvPr/>
        </p:nvSpPr>
        <p:spPr>
          <a:xfrm>
            <a:off x="9759138" y="4345010"/>
            <a:ext cx="16896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Correlation 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Calculation</a:t>
            </a:r>
            <a:endParaRPr b="0" i="0" u="none" strike="noStrike" cap="none" dirty="0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10" name="Google Shape;310;g16d3f13e401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0575" y="1781910"/>
            <a:ext cx="1417350" cy="14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6d3f13e401_0_0"/>
          <p:cNvSpPr txBox="1"/>
          <p:nvPr/>
        </p:nvSpPr>
        <p:spPr>
          <a:xfrm>
            <a:off x="995015" y="1265295"/>
            <a:ext cx="301346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highlight>
                  <a:schemeClr val="lt2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Data Preprocessing </a:t>
            </a:r>
            <a:endParaRPr sz="2000" b="0" i="0" u="none" strike="noStrike" cap="none" dirty="0">
              <a:solidFill>
                <a:srgbClr val="000000"/>
              </a:solidFill>
              <a:highlight>
                <a:schemeClr val="lt2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2" name="Google Shape;312;g16d3f13e401_0_0"/>
          <p:cNvSpPr txBox="1"/>
          <p:nvPr/>
        </p:nvSpPr>
        <p:spPr>
          <a:xfrm>
            <a:off x="5510457" y="1269199"/>
            <a:ext cx="264801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highlight>
                  <a:schemeClr val="lt2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KDE Application </a:t>
            </a:r>
            <a:endParaRPr sz="2000" b="0" i="0" u="none" strike="noStrike" cap="none" dirty="0">
              <a:solidFill>
                <a:srgbClr val="000000"/>
              </a:solidFill>
              <a:highlight>
                <a:schemeClr val="lt2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3" name="Google Shape;313;g16d3f13e401_0_0"/>
          <p:cNvSpPr txBox="1"/>
          <p:nvPr/>
        </p:nvSpPr>
        <p:spPr>
          <a:xfrm>
            <a:off x="9724050" y="1287065"/>
            <a:ext cx="1689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highlight>
                  <a:schemeClr val="lt2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Correlation</a:t>
            </a:r>
            <a:endParaRPr sz="2000" b="0" i="0" u="none" strike="noStrike" cap="none" dirty="0">
              <a:solidFill>
                <a:srgbClr val="000000"/>
              </a:solidFill>
              <a:highlight>
                <a:schemeClr val="lt2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14" name="Google Shape;314;g16d3f13e401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69888" y="1832047"/>
            <a:ext cx="1201350" cy="120135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Google Shape;315;g16d3f13e40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25450" y="2307747"/>
            <a:ext cx="365700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6d3f13e401_0_0"/>
          <p:cNvSpPr txBox="1"/>
          <p:nvPr/>
        </p:nvSpPr>
        <p:spPr>
          <a:xfrm>
            <a:off x="6958379" y="3132124"/>
            <a:ext cx="179972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Population Density</a:t>
            </a:r>
            <a:br>
              <a:rPr lang="en-US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lang="en-US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Consideration</a:t>
            </a:r>
            <a:endParaRPr b="0" i="0" u="none" strike="noStrike" cap="none" dirty="0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17" name="Google Shape;317;g16d3f13e401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76215" y="1948722"/>
            <a:ext cx="1125300" cy="11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6d3f13e401_0_0"/>
          <p:cNvSpPr txBox="1"/>
          <p:nvPr/>
        </p:nvSpPr>
        <p:spPr>
          <a:xfrm>
            <a:off x="2731113" y="3253172"/>
            <a:ext cx="16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Weighted Crime</a:t>
            </a:r>
            <a:endParaRPr sz="1400" b="0" i="0" u="none" strike="noStrike" cap="none" dirty="0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19" name="Google Shape;319;g16d3f13e40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09563" y="2264910"/>
            <a:ext cx="603750" cy="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b8393d3a3_5_2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326" name="Google Shape;326;g12b8393d3a3_5_2"/>
          <p:cNvSpPr txBox="1">
            <a:spLocks noGrp="1"/>
          </p:cNvSpPr>
          <p:nvPr>
            <p:ph type="subTitle" idx="1"/>
          </p:nvPr>
        </p:nvSpPr>
        <p:spPr>
          <a:xfrm>
            <a:off x="978399" y="1345175"/>
            <a:ext cx="762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Comparison with preprocessed crime data</a:t>
            </a:r>
            <a:endParaRPr/>
          </a:p>
        </p:txBody>
      </p:sp>
      <p:sp>
        <p:nvSpPr>
          <p:cNvPr id="327" name="Google Shape;327;g12b8393d3a3_5_2"/>
          <p:cNvSpPr txBox="1"/>
          <p:nvPr/>
        </p:nvSpPr>
        <p:spPr>
          <a:xfrm>
            <a:off x="2212597" y="5747617"/>
            <a:ext cx="14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Original data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28" name="Google Shape;328;g12b8393d3a3_5_2"/>
          <p:cNvSpPr txBox="1"/>
          <p:nvPr/>
        </p:nvSpPr>
        <p:spPr>
          <a:xfrm>
            <a:off x="7547624" y="5742436"/>
            <a:ext cx="332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Weighted Crime 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with </a:t>
            </a: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P</a:t>
            </a: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op</a:t>
            </a: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ulation normalization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29" name="Google Shape;329;g12b8393d3a3_5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664" y="1865363"/>
            <a:ext cx="2155913" cy="388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2b8393d3a3_5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132" y="1865363"/>
            <a:ext cx="2155913" cy="388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2b8393d3a3_5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6875" y="1865350"/>
            <a:ext cx="2155913" cy="388225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2b8393d3a3_5_2"/>
          <p:cNvSpPr txBox="1"/>
          <p:nvPr/>
        </p:nvSpPr>
        <p:spPr>
          <a:xfrm>
            <a:off x="5194784" y="5742436"/>
            <a:ext cx="15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Weighted Crime</a:t>
            </a: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33" name="Google Shape;333;g12b8393d3a3_5_2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6ed424e4d1_1_35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340" name="Google Shape;340;g16ed424e4d1_1_35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41" name="Google Shape;341;g16ed424e4d1_1_35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Correlation of Crime Density and Urban Factors</a:t>
            </a:r>
            <a:endParaRPr/>
          </a:p>
        </p:txBody>
      </p:sp>
      <p:sp>
        <p:nvSpPr>
          <p:cNvPr id="342" name="Google Shape;342;g16ed424e4d1_1_35"/>
          <p:cNvSpPr txBox="1"/>
          <p:nvPr/>
        </p:nvSpPr>
        <p:spPr>
          <a:xfrm>
            <a:off x="3960425" y="1944367"/>
            <a:ext cx="475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343" name="Google Shape;343;g16ed424e4d1_1_35"/>
          <p:cNvGraphicFramePr/>
          <p:nvPr/>
        </p:nvGraphicFramePr>
        <p:xfrm>
          <a:off x="3659450" y="1902210"/>
          <a:ext cx="4985775" cy="4101285"/>
        </p:xfrm>
        <a:graphic>
          <a:graphicData uri="http://schemas.openxmlformats.org/drawingml/2006/table">
            <a:tbl>
              <a:tblPr>
                <a:noFill/>
                <a:tableStyleId>{9EB8AF66-8086-4C35-A17B-820207BCA878}</a:tableStyleId>
              </a:tblPr>
              <a:tblGrid>
                <a:gridCol w="340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Urban Factor \ Case</a:t>
                      </a:r>
                      <a:endParaRPr sz="13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Correlation</a:t>
                      </a:r>
                      <a:endParaRPr sz="13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Shot Spotter Alerts</a:t>
                      </a:r>
                      <a:endParaRPr sz="13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0.778</a:t>
                      </a:r>
                      <a:endParaRPr sz="13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Abandoned Buildings</a:t>
                      </a:r>
                      <a:endParaRPr sz="13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0.662</a:t>
                      </a:r>
                      <a:endParaRPr sz="13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Street Lights All Out</a:t>
                      </a:r>
                      <a:endParaRPr sz="13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0.594</a:t>
                      </a:r>
                      <a:endParaRPr sz="13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Support Services Delegate Agencies</a:t>
                      </a:r>
                      <a:endParaRPr sz="13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0.522</a:t>
                      </a:r>
                      <a:endParaRPr sz="13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Garbage Carts</a:t>
                      </a:r>
                      <a:endParaRPr sz="13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0.516</a:t>
                      </a:r>
                      <a:endParaRPr sz="13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Public Schools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0.493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Sanitation Code Complaints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0.475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Tree Debris Removal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0.407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CTA Bus Stops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0.359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Libraries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0.293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Fire Stations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0.269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Police Stations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0.268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Tree Trims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0.244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Rodent Baiting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0.173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Abandoned Vechicles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0.101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Graffiti Removal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-0.109</a:t>
                      </a:r>
                      <a:endParaRPr sz="11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44" name="Google Shape;344;g16ed424e4d1_1_35"/>
          <p:cNvSpPr/>
          <p:nvPr/>
        </p:nvSpPr>
        <p:spPr>
          <a:xfrm>
            <a:off x="3583250" y="2283192"/>
            <a:ext cx="5129400" cy="135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ctrTitle"/>
          </p:nvPr>
        </p:nvSpPr>
        <p:spPr>
          <a:xfrm>
            <a:off x="978408" y="2662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Team Introduction</a:t>
            </a:r>
            <a:endParaRPr/>
          </a:p>
        </p:txBody>
      </p:sp>
      <p:sp>
        <p:nvSpPr>
          <p:cNvPr id="79" name="Google Shape;79;p3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60" cy="36576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80" name="Google Shape;80;p3" descr="사람, 여자, 실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t="4593" b="19099"/>
          <a:stretch/>
        </p:blipFill>
        <p:spPr>
          <a:xfrm>
            <a:off x="2580838" y="2182835"/>
            <a:ext cx="1218600" cy="109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3" descr="사람, 정장, 가장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23674" t="19957" r="30297" b="29066"/>
          <a:stretch/>
        </p:blipFill>
        <p:spPr>
          <a:xfrm>
            <a:off x="2580838" y="3357740"/>
            <a:ext cx="1259700" cy="112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5">
            <a:alphaModFix/>
          </a:blip>
          <a:srcRect l="26089" t="39538" r="44454" b="39538"/>
          <a:stretch/>
        </p:blipFill>
        <p:spPr>
          <a:xfrm>
            <a:off x="6125075" y="3441899"/>
            <a:ext cx="1259700" cy="115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6">
            <a:alphaModFix/>
          </a:blip>
          <a:srcRect t="4145" b="4145"/>
          <a:stretch/>
        </p:blipFill>
        <p:spPr>
          <a:xfrm rot="-846539">
            <a:off x="2611235" y="4617247"/>
            <a:ext cx="1203608" cy="110370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4" name="Google Shape;84;p3" descr="사람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 l="17959" t="11090" r="30462" b="28498"/>
          <a:stretch/>
        </p:blipFill>
        <p:spPr>
          <a:xfrm>
            <a:off x="6127977" y="4668613"/>
            <a:ext cx="1229700" cy="110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 rotWithShape="1">
          <a:blip r:embed="rId8"/>
          <a:srcRect l="7385" t="3581" r="6648" b="10726"/>
          <a:stretch/>
        </p:blipFill>
        <p:spPr>
          <a:xfrm rot="-285620">
            <a:off x="6124991" y="2225821"/>
            <a:ext cx="1259545" cy="1107467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/>
          <p:nvPr/>
        </p:nvSpPr>
        <p:spPr>
          <a:xfrm>
            <a:off x="3800713" y="2175013"/>
            <a:ext cx="1815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Daye Kim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Kyunghee Univ.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TL,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Analysist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rlaek4793@khu.ac.kr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3840547" y="3368252"/>
            <a:ext cx="2145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Juwon Baek</a:t>
            </a:r>
            <a:endParaRPr sz="2200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Handong Univ.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Analysist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21700340@handong.ac.kr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3908150" y="4665774"/>
            <a:ext cx="2053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Heewon</a:t>
            </a:r>
            <a:r>
              <a:rPr lang="en-US" sz="2200" b="1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Jeong</a:t>
            </a:r>
            <a:endParaRPr sz="2200" b="1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Chungbuk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Univ.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Back-End Developer</a:t>
            </a:r>
            <a:endParaRPr lang="en-US" altLang="ko-US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jhjmo0719h@chungbuk.ac.kr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7523707" y="2182832"/>
            <a:ext cx="2265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Hyun </a:t>
            </a:r>
            <a:r>
              <a:rPr lang="en-US" sz="2200" b="1" i="0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Roh</a:t>
            </a:r>
            <a:endParaRPr sz="2200" b="1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Kyunghee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Univ.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Front-End Developer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yeshyun@khu.ac.kr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7523707" y="3464150"/>
            <a:ext cx="22656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Jihu</a:t>
            </a:r>
            <a:r>
              <a:rPr lang="en-US" sz="2200" b="1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Yang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Handong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Univ.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latin typeface="Calibri"/>
                <a:cs typeface="Calibri"/>
                <a:sym typeface="Calibri"/>
              </a:rPr>
              <a:t>Algorithm Developer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zihooy@handong.ac.kr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7523700" y="4668626"/>
            <a:ext cx="2265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Bryanna Ruiz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Purdue Univ.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All-Rounder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ruiz114@purdue.edu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388000" y="1047450"/>
            <a:ext cx="6846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 </a:t>
            </a:r>
            <a:r>
              <a:rPr lang="en-US" sz="6000" b="1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ChasingFOX</a:t>
            </a:r>
            <a:r>
              <a:rPr lang="en-US" sz="60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62200" y="3532075"/>
            <a:ext cx="365775" cy="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12650" y="2182825"/>
            <a:ext cx="365775" cy="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12638" y="4569275"/>
            <a:ext cx="365775" cy="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 rotWithShape="1">
          <a:blip r:embed="rId10">
            <a:alphaModFix/>
          </a:blip>
          <a:srcRect t="5173" b="5173"/>
          <a:stretch/>
        </p:blipFill>
        <p:spPr>
          <a:xfrm>
            <a:off x="6127977" y="4668613"/>
            <a:ext cx="1229700" cy="110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ab84146f2a_0_73"/>
          <p:cNvSpPr/>
          <p:nvPr/>
        </p:nvSpPr>
        <p:spPr>
          <a:xfrm>
            <a:off x="1704975" y="1917650"/>
            <a:ext cx="2133600" cy="3797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ab84146f2a_0_73"/>
          <p:cNvSpPr txBox="1"/>
          <p:nvPr/>
        </p:nvSpPr>
        <p:spPr>
          <a:xfrm>
            <a:off x="2375378" y="1748600"/>
            <a:ext cx="131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1">
                <a:highlight>
                  <a:schemeClr val="l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2018   </a:t>
            </a:r>
            <a:endParaRPr sz="2000" b="1" i="0" u="none" strike="noStrike" cap="none">
              <a:solidFill>
                <a:srgbClr val="000000"/>
              </a:solidFill>
              <a:highlight>
                <a:schemeClr val="lt2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2" name="Google Shape;352;g1ab84146f2a_0_73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pic>
        <p:nvPicPr>
          <p:cNvPr id="353" name="Google Shape;353;g1ab84146f2a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500" y="2671525"/>
            <a:ext cx="2468683" cy="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ab84146f2a_0_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2713" y="3534888"/>
            <a:ext cx="603750" cy="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ab84146f2a_0_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7500" y="4073650"/>
            <a:ext cx="1332625" cy="13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ab84146f2a_0_73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Model</a:t>
            </a:r>
            <a:endParaRPr/>
          </a:p>
        </p:txBody>
      </p:sp>
      <p:pic>
        <p:nvPicPr>
          <p:cNvPr id="357" name="Google Shape;357;g1ab84146f2a_0_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87500" y="2358200"/>
            <a:ext cx="1332625" cy="13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ab84146f2a_0_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5451" y="3537363"/>
            <a:ext cx="603750" cy="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ab84146f2a_0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1884" y="3324748"/>
            <a:ext cx="1332625" cy="133264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ab84146f2a_0_73"/>
          <p:cNvSpPr/>
          <p:nvPr/>
        </p:nvSpPr>
        <p:spPr>
          <a:xfrm>
            <a:off x="8555900" y="1917600"/>
            <a:ext cx="2133600" cy="3797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ab84146f2a_0_73"/>
          <p:cNvSpPr txBox="1"/>
          <p:nvPr/>
        </p:nvSpPr>
        <p:spPr>
          <a:xfrm>
            <a:off x="9226303" y="1748550"/>
            <a:ext cx="131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1">
                <a:highlight>
                  <a:schemeClr val="l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2019   </a:t>
            </a:r>
            <a:endParaRPr sz="2000" b="1" i="0" u="none" strike="noStrike" cap="none">
              <a:solidFill>
                <a:srgbClr val="000000"/>
              </a:solidFill>
              <a:highlight>
                <a:schemeClr val="lt2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2" name="Google Shape;362;g1ab84146f2a_0_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18500" y="3129675"/>
            <a:ext cx="1405300" cy="14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ab84146f2a_0_73"/>
          <p:cNvSpPr txBox="1"/>
          <p:nvPr/>
        </p:nvSpPr>
        <p:spPr>
          <a:xfrm>
            <a:off x="2133600" y="3629025"/>
            <a:ext cx="181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Crime density</a:t>
            </a:r>
            <a:endParaRPr sz="1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64" name="Google Shape;364;g1ab84146f2a_0_73"/>
          <p:cNvSpPr txBox="1"/>
          <p:nvPr/>
        </p:nvSpPr>
        <p:spPr>
          <a:xfrm>
            <a:off x="8953500" y="4467225"/>
            <a:ext cx="146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Crime density</a:t>
            </a:r>
            <a:endParaRPr sz="13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65" name="Google Shape;365;g1ab84146f2a_0_73"/>
          <p:cNvSpPr txBox="1"/>
          <p:nvPr/>
        </p:nvSpPr>
        <p:spPr>
          <a:xfrm>
            <a:off x="1905000" y="5305425"/>
            <a:ext cx="242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Urban factor density</a:t>
            </a:r>
            <a:endParaRPr sz="13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66" name="Google Shape;366;g1ab84146f2a_0_73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68662-670A-0EAF-F9DD-36C52D1F111E}"/>
              </a:ext>
            </a:extLst>
          </p:cNvPr>
          <p:cNvSpPr txBox="1"/>
          <p:nvPr/>
        </p:nvSpPr>
        <p:spPr>
          <a:xfrm>
            <a:off x="5674936" y="4597601"/>
            <a:ext cx="1160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16 Types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b5bbf65f0f_2_70"/>
          <p:cNvSpPr/>
          <p:nvPr/>
        </p:nvSpPr>
        <p:spPr>
          <a:xfrm>
            <a:off x="2353425" y="1317675"/>
            <a:ext cx="1482600" cy="2400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b5bbf65f0f_2_70"/>
          <p:cNvSpPr txBox="1"/>
          <p:nvPr/>
        </p:nvSpPr>
        <p:spPr>
          <a:xfrm>
            <a:off x="2760618" y="1124360"/>
            <a:ext cx="94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>
                <a:highlight>
                  <a:schemeClr val="l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2018   </a:t>
            </a:r>
            <a:endParaRPr sz="1500" b="1" i="0" u="none" strike="noStrike" cap="none">
              <a:solidFill>
                <a:srgbClr val="000000"/>
              </a:solidFill>
              <a:highlight>
                <a:schemeClr val="lt2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4" name="Google Shape;374;g1b5bbf65f0f_2_70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pic>
        <p:nvPicPr>
          <p:cNvPr id="375" name="Google Shape;375;g1b5bbf65f0f_2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634" y="1794239"/>
            <a:ext cx="1715407" cy="38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b5bbf65f0f_2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919" y="2340009"/>
            <a:ext cx="419526" cy="38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b5bbf65f0f_2_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475" y="2632425"/>
            <a:ext cx="948000" cy="8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b5bbf65f0f_2_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19231" y="1471805"/>
            <a:ext cx="976497" cy="88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b5bbf65f0f_2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2940" y="2341574"/>
            <a:ext cx="419526" cy="38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b5bbf65f0f_2_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8722" y="2207170"/>
            <a:ext cx="925998" cy="84242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b5bbf65f0f_2_70"/>
          <p:cNvSpPr/>
          <p:nvPr/>
        </p:nvSpPr>
        <p:spPr>
          <a:xfrm>
            <a:off x="7113908" y="1317649"/>
            <a:ext cx="1482600" cy="2400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b5bbf65f0f_2_70"/>
          <p:cNvSpPr txBox="1"/>
          <p:nvPr/>
        </p:nvSpPr>
        <p:spPr>
          <a:xfrm>
            <a:off x="7548065" y="1124325"/>
            <a:ext cx="94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>
                <a:highlight>
                  <a:schemeClr val="l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2019   </a:t>
            </a:r>
            <a:endParaRPr sz="1500" b="1" i="0" u="none" strike="noStrike" cap="none">
              <a:solidFill>
                <a:srgbClr val="000000"/>
              </a:solidFill>
              <a:highlight>
                <a:schemeClr val="lt2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3" name="Google Shape;383;g1b5bbf65f0f_2_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5875" y="1931450"/>
            <a:ext cx="948000" cy="86242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b5bbf65f0f_2_70"/>
          <p:cNvSpPr/>
          <p:nvPr/>
        </p:nvSpPr>
        <p:spPr>
          <a:xfrm>
            <a:off x="2362200" y="4038600"/>
            <a:ext cx="1397400" cy="2017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g1b5bbf65f0f_2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009" y="4438964"/>
            <a:ext cx="1715407" cy="38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b5bbf65f0f_2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0294" y="4984734"/>
            <a:ext cx="419526" cy="38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b5bbf65f0f_2_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11331" y="4504355"/>
            <a:ext cx="976497" cy="88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b5bbf65f0f_2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0315" y="4986299"/>
            <a:ext cx="419526" cy="38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b5bbf65f0f_2_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6097" y="4851895"/>
            <a:ext cx="925998" cy="84242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b5bbf65f0f_2_70"/>
          <p:cNvSpPr/>
          <p:nvPr/>
        </p:nvSpPr>
        <p:spPr>
          <a:xfrm>
            <a:off x="7151275" y="4038575"/>
            <a:ext cx="1445100" cy="2017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g1b5bbf65f0f_2_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3244" y="4499983"/>
            <a:ext cx="976497" cy="88835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b5bbf65f0f_2_70"/>
          <p:cNvSpPr txBox="1"/>
          <p:nvPr/>
        </p:nvSpPr>
        <p:spPr>
          <a:xfrm>
            <a:off x="2760618" y="3867560"/>
            <a:ext cx="94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>
                <a:highlight>
                  <a:schemeClr val="l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2018   </a:t>
            </a:r>
            <a:endParaRPr sz="1500" b="1" i="0" u="none" strike="noStrike" cap="none">
              <a:solidFill>
                <a:srgbClr val="000000"/>
              </a:solidFill>
              <a:highlight>
                <a:schemeClr val="lt2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3" name="Google Shape;393;g1b5bbf65f0f_2_70"/>
          <p:cNvSpPr txBox="1"/>
          <p:nvPr/>
        </p:nvSpPr>
        <p:spPr>
          <a:xfrm>
            <a:off x="7548065" y="3867525"/>
            <a:ext cx="94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>
                <a:highlight>
                  <a:schemeClr val="l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2019   </a:t>
            </a:r>
            <a:endParaRPr sz="1500" b="1" i="0" u="none" strike="noStrike" cap="none">
              <a:solidFill>
                <a:srgbClr val="000000"/>
              </a:solidFill>
              <a:highlight>
                <a:schemeClr val="lt2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4" name="Google Shape;394;g1b5bbf65f0f_2_70"/>
          <p:cNvSpPr txBox="1"/>
          <p:nvPr/>
        </p:nvSpPr>
        <p:spPr>
          <a:xfrm>
            <a:off x="940250" y="2279475"/>
            <a:ext cx="14826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Libre Franklin"/>
                <a:ea typeface="Libre Franklin"/>
                <a:cs typeface="Libre Franklin"/>
                <a:sym typeface="Libre Franklin"/>
              </a:rPr>
              <a:t>Model 1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Libre Franklin"/>
                <a:ea typeface="Libre Franklin"/>
                <a:cs typeface="Libre Franklin"/>
                <a:sym typeface="Libre Franklin"/>
              </a:rPr>
              <a:t>Model 2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95" name="Google Shape;395;g1b5bbf65f0f_2_70"/>
          <p:cNvCxnSpPr/>
          <p:nvPr/>
        </p:nvCxnSpPr>
        <p:spPr>
          <a:xfrm rot="10800000" flipH="1">
            <a:off x="711650" y="3830125"/>
            <a:ext cx="8405400" cy="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6" name="Google Shape;396;g1b5bbf65f0f_2_70"/>
          <p:cNvSpPr/>
          <p:nvPr/>
        </p:nvSpPr>
        <p:spPr>
          <a:xfrm>
            <a:off x="8988325" y="3117175"/>
            <a:ext cx="486000" cy="1485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1b5bbf65f0f_2_70"/>
          <p:cNvSpPr txBox="1"/>
          <p:nvPr/>
        </p:nvSpPr>
        <p:spPr>
          <a:xfrm>
            <a:off x="9574200" y="3186175"/>
            <a:ext cx="2541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Libre Franklin Medium"/>
                <a:ea typeface="Libre Franklin Medium"/>
                <a:cs typeface="Libre Franklin Medium"/>
                <a:sym typeface="Libre Franklin Medium"/>
              </a:rPr>
              <a:t>t</a:t>
            </a:r>
            <a:r>
              <a:rPr lang="en-US" sz="1600">
                <a:latin typeface="Libre Franklin Medium"/>
                <a:ea typeface="Libre Franklin Medium"/>
                <a:cs typeface="Libre Franklin Medium"/>
                <a:sym typeface="Libre Franklin Medium"/>
              </a:rPr>
              <a:t>rain set : validation set </a:t>
            </a:r>
            <a:br>
              <a:rPr lang="en-US" sz="160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lang="en-US" sz="1600">
                <a:latin typeface="Libre Franklin Medium"/>
                <a:ea typeface="Libre Franklin Medium"/>
                <a:cs typeface="Libre Franklin Medium"/>
                <a:sym typeface="Libre Franklin Medium"/>
              </a:rPr>
              <a:t>= 7:3</a:t>
            </a:r>
            <a:endParaRPr sz="16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ibre Franklin Medium"/>
                <a:ea typeface="Libre Franklin Medium"/>
                <a:cs typeface="Libre Franklin Medium"/>
                <a:sym typeface="Libre Franklin Medium"/>
              </a:rPr>
              <a:t>10-fold cross validatio</a:t>
            </a:r>
            <a:r>
              <a:rPr lang="en-US" sz="1500">
                <a:latin typeface="Libre Franklin Medium"/>
                <a:ea typeface="Libre Franklin Medium"/>
                <a:cs typeface="Libre Franklin Medium"/>
                <a:sym typeface="Libre Franklin Medium"/>
              </a:rPr>
              <a:t>n</a:t>
            </a:r>
            <a:endParaRPr sz="15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98" name="Google Shape;398;g1b5bbf65f0f_2_70"/>
          <p:cNvSpPr txBox="1"/>
          <p:nvPr/>
        </p:nvSpPr>
        <p:spPr>
          <a:xfrm>
            <a:off x="2590800" y="2257425"/>
            <a:ext cx="104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Crime density</a:t>
            </a:r>
            <a:endParaRPr sz="1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99" name="Google Shape;399;g1b5bbf65f0f_2_70"/>
          <p:cNvSpPr txBox="1"/>
          <p:nvPr/>
        </p:nvSpPr>
        <p:spPr>
          <a:xfrm>
            <a:off x="2438400" y="3400425"/>
            <a:ext cx="148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Urban factor density</a:t>
            </a:r>
            <a:endParaRPr sz="1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00" name="Google Shape;400;g1b5bbf65f0f_2_70"/>
          <p:cNvSpPr txBox="1"/>
          <p:nvPr/>
        </p:nvSpPr>
        <p:spPr>
          <a:xfrm>
            <a:off x="7315200" y="2714625"/>
            <a:ext cx="104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Crime density</a:t>
            </a:r>
            <a:endParaRPr sz="1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01" name="Google Shape;401;g1b5bbf65f0f_2_70"/>
          <p:cNvSpPr txBox="1"/>
          <p:nvPr/>
        </p:nvSpPr>
        <p:spPr>
          <a:xfrm>
            <a:off x="2590800" y="5305425"/>
            <a:ext cx="104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Crime density</a:t>
            </a:r>
            <a:endParaRPr sz="1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02" name="Google Shape;402;g1b5bbf65f0f_2_70"/>
          <p:cNvSpPr txBox="1"/>
          <p:nvPr/>
        </p:nvSpPr>
        <p:spPr>
          <a:xfrm>
            <a:off x="7391400" y="5305425"/>
            <a:ext cx="104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Crime density</a:t>
            </a:r>
            <a:endParaRPr sz="1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03" name="Google Shape;403;g1b5bbf65f0f_2_70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3FD14-B732-3E55-2435-2592D1594292}"/>
              </a:ext>
            </a:extLst>
          </p:cNvPr>
          <p:cNvSpPr txBox="1"/>
          <p:nvPr/>
        </p:nvSpPr>
        <p:spPr>
          <a:xfrm>
            <a:off x="5101588" y="5622741"/>
            <a:ext cx="1160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16 Types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CBF19-C83F-BD08-B02C-A4E9ACD8CE75}"/>
              </a:ext>
            </a:extLst>
          </p:cNvPr>
          <p:cNvSpPr txBox="1"/>
          <p:nvPr/>
        </p:nvSpPr>
        <p:spPr>
          <a:xfrm>
            <a:off x="5078093" y="2988928"/>
            <a:ext cx="1160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16 Types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ab84146f2a_0_67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411" name="Google Shape;411;g1ab84146f2a_0_67"/>
          <p:cNvSpPr txBox="1">
            <a:spLocks noGrp="1"/>
          </p:cNvSpPr>
          <p:nvPr>
            <p:ph type="subTitle" idx="1"/>
          </p:nvPr>
        </p:nvSpPr>
        <p:spPr>
          <a:xfrm>
            <a:off x="1054608" y="1373079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Model Results: Average value of the validation set </a:t>
            </a:r>
            <a:endParaRPr/>
          </a:p>
        </p:txBody>
      </p:sp>
      <p:pic>
        <p:nvPicPr>
          <p:cNvPr id="412" name="Google Shape;412;g1ab84146f2a_0_67"/>
          <p:cNvPicPr preferRelativeResize="0"/>
          <p:nvPr/>
        </p:nvPicPr>
        <p:blipFill rotWithShape="1">
          <a:blip r:embed="rId3">
            <a:alphaModFix/>
          </a:blip>
          <a:srcRect t="12214" b="2065"/>
          <a:stretch/>
        </p:blipFill>
        <p:spPr>
          <a:xfrm>
            <a:off x="427150" y="2443325"/>
            <a:ext cx="5468049" cy="363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ab84146f2a_0_67"/>
          <p:cNvPicPr preferRelativeResize="0"/>
          <p:nvPr/>
        </p:nvPicPr>
        <p:blipFill rotWithShape="1">
          <a:blip r:embed="rId4">
            <a:alphaModFix/>
          </a:blip>
          <a:srcRect t="11047" r="-1461" b="-1455"/>
          <a:stretch/>
        </p:blipFill>
        <p:spPr>
          <a:xfrm>
            <a:off x="6128825" y="2434864"/>
            <a:ext cx="5603024" cy="372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ab84146f2a_0_67"/>
          <p:cNvSpPr/>
          <p:nvPr/>
        </p:nvSpPr>
        <p:spPr>
          <a:xfrm>
            <a:off x="3297625" y="2443325"/>
            <a:ext cx="2678700" cy="3635400"/>
          </a:xfrm>
          <a:prstGeom prst="rect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ab84146f2a_0_67"/>
          <p:cNvSpPr txBox="1">
            <a:spLocks noGrp="1"/>
          </p:cNvSpPr>
          <p:nvPr>
            <p:ph type="subTitle" idx="1"/>
          </p:nvPr>
        </p:nvSpPr>
        <p:spPr>
          <a:xfrm>
            <a:off x="1934630" y="2022500"/>
            <a:ext cx="2453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 sz="1700" b="0">
                <a:solidFill>
                  <a:schemeClr val="dk1"/>
                </a:solidFill>
              </a:rPr>
              <a:t>Only Crime</a:t>
            </a:r>
            <a:endParaRPr sz="1700" b="0">
              <a:solidFill>
                <a:schemeClr val="dk1"/>
              </a:solidFill>
            </a:endParaRPr>
          </a:p>
        </p:txBody>
      </p:sp>
      <p:sp>
        <p:nvSpPr>
          <p:cNvPr id="416" name="Google Shape;416;g1ab84146f2a_0_67"/>
          <p:cNvSpPr txBox="1">
            <a:spLocks noGrp="1"/>
          </p:cNvSpPr>
          <p:nvPr>
            <p:ph type="subTitle" idx="1"/>
          </p:nvPr>
        </p:nvSpPr>
        <p:spPr>
          <a:xfrm>
            <a:off x="7703793" y="2061050"/>
            <a:ext cx="2453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 sz="1700" b="0">
                <a:solidFill>
                  <a:schemeClr val="dk1"/>
                </a:solidFill>
              </a:rPr>
              <a:t>Crime &amp; Urban Factors</a:t>
            </a:r>
            <a:endParaRPr sz="1700" b="0">
              <a:solidFill>
                <a:schemeClr val="dk1"/>
              </a:solidFill>
            </a:endParaRPr>
          </a:p>
        </p:txBody>
      </p:sp>
      <p:sp>
        <p:nvSpPr>
          <p:cNvPr id="417" name="Google Shape;417;g1ab84146f2a_0_67"/>
          <p:cNvSpPr/>
          <p:nvPr/>
        </p:nvSpPr>
        <p:spPr>
          <a:xfrm>
            <a:off x="8977000" y="2443325"/>
            <a:ext cx="2678700" cy="3635400"/>
          </a:xfrm>
          <a:prstGeom prst="rect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g1ab84146f2a_0_67"/>
          <p:cNvGrpSpPr/>
          <p:nvPr/>
        </p:nvGrpSpPr>
        <p:grpSpPr>
          <a:xfrm>
            <a:off x="5709184" y="3670244"/>
            <a:ext cx="524530" cy="903878"/>
            <a:chOff x="5895200" y="2080313"/>
            <a:chExt cx="661200" cy="1093225"/>
          </a:xfrm>
        </p:grpSpPr>
        <p:cxnSp>
          <p:nvCxnSpPr>
            <p:cNvPr id="419" name="Google Shape;419;g1ab84146f2a_0_67"/>
            <p:cNvCxnSpPr/>
            <p:nvPr/>
          </p:nvCxnSpPr>
          <p:spPr>
            <a:xfrm flipH="1">
              <a:off x="5897975" y="2080313"/>
              <a:ext cx="645300" cy="628800"/>
            </a:xfrm>
            <a:prstGeom prst="straightConnector1">
              <a:avLst/>
            </a:prstGeom>
            <a:noFill/>
            <a:ln w="1143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g1ab84146f2a_0_67"/>
            <p:cNvCxnSpPr/>
            <p:nvPr/>
          </p:nvCxnSpPr>
          <p:spPr>
            <a:xfrm rot="10800000">
              <a:off x="5895200" y="2632938"/>
              <a:ext cx="661200" cy="540600"/>
            </a:xfrm>
            <a:prstGeom prst="straightConnector1">
              <a:avLst/>
            </a:prstGeom>
            <a:noFill/>
            <a:ln w="1143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1" name="Google Shape;421;g1ab84146f2a_0_67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b4b7b2e2d7_1_4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428" name="Google Shape;428;g1b4b7b2e2d7_1_4"/>
          <p:cNvSpPr txBox="1">
            <a:spLocks noGrp="1"/>
          </p:cNvSpPr>
          <p:nvPr>
            <p:ph type="subTitle" idx="1"/>
          </p:nvPr>
        </p:nvSpPr>
        <p:spPr>
          <a:xfrm>
            <a:off x="1054608" y="1373079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Model Results: Prediction Error Plot </a:t>
            </a:r>
            <a:endParaRPr/>
          </a:p>
        </p:txBody>
      </p:sp>
      <p:pic>
        <p:nvPicPr>
          <p:cNvPr id="429" name="Google Shape;429;g1b4b7b2e2d7_1_4"/>
          <p:cNvPicPr preferRelativeResize="0"/>
          <p:nvPr/>
        </p:nvPicPr>
        <p:blipFill rotWithShape="1">
          <a:blip r:embed="rId3">
            <a:alphaModFix/>
          </a:blip>
          <a:srcRect b="11590"/>
          <a:stretch/>
        </p:blipFill>
        <p:spPr>
          <a:xfrm>
            <a:off x="2455900" y="1921200"/>
            <a:ext cx="7280200" cy="38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b4b7b2e2d7_1_4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ab84146f2a_0_85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437" name="Google Shape;437;g1ab84146f2a_0_85"/>
          <p:cNvSpPr txBox="1">
            <a:spLocks noGrp="1"/>
          </p:cNvSpPr>
          <p:nvPr>
            <p:ph type="subTitle" idx="1"/>
          </p:nvPr>
        </p:nvSpPr>
        <p:spPr>
          <a:xfrm>
            <a:off x="1054608" y="1373079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38" name="Google Shape;438;g1ab84146f2a_0_85"/>
          <p:cNvSpPr txBox="1"/>
          <p:nvPr/>
        </p:nvSpPr>
        <p:spPr>
          <a:xfrm>
            <a:off x="1054600" y="2353400"/>
            <a:ext cx="9048000" cy="183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ibre Franklin"/>
              <a:buAutoNum type="arabicPeriod"/>
            </a:pPr>
            <a:r>
              <a:rPr lang="en-US" sz="2100" dirty="0">
                <a:latin typeface="Libre Franklin"/>
                <a:ea typeface="Libre Franklin"/>
                <a:cs typeface="Libre Franklin"/>
                <a:sym typeface="Libre Franklin"/>
              </a:rPr>
              <a:t>Used </a:t>
            </a:r>
            <a:r>
              <a:rPr lang="en-US" sz="2100" b="1" dirty="0">
                <a:solidFill>
                  <a:srgbClr val="E6913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Extra Trees Regressor</a:t>
            </a:r>
            <a:r>
              <a:rPr lang="en-US" sz="2100" b="1" dirty="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100" dirty="0">
                <a:latin typeface="Libre Franklin"/>
                <a:ea typeface="Libre Franklin"/>
                <a:cs typeface="Libre Franklin"/>
                <a:sym typeface="Libre Franklin"/>
              </a:rPr>
              <a:t>model to predict the crime density</a:t>
            </a:r>
            <a:endParaRPr sz="21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619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ibre Franklin"/>
              <a:buAutoNum type="arabicPeriod"/>
            </a:pPr>
            <a:r>
              <a:rPr lang="en-US" sz="2100" dirty="0">
                <a:latin typeface="Libre Franklin"/>
                <a:ea typeface="Libre Franklin"/>
                <a:cs typeface="Libre Franklin"/>
                <a:sym typeface="Libre Franklin"/>
              </a:rPr>
              <a:t>Regard the result as a </a:t>
            </a:r>
            <a:r>
              <a:rPr lang="en-US" sz="2100" b="1" dirty="0">
                <a:solidFill>
                  <a:srgbClr val="E6913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Risk Score</a:t>
            </a:r>
            <a:r>
              <a:rPr lang="en-US" sz="2100" b="1" dirty="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100" dirty="0">
                <a:latin typeface="Libre Franklin"/>
                <a:ea typeface="Libre Franklin"/>
                <a:cs typeface="Libre Franklin"/>
                <a:sym typeface="Libre Franklin"/>
              </a:rPr>
              <a:t>of the node</a:t>
            </a:r>
            <a:endParaRPr sz="21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619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ibre Franklin"/>
              <a:buAutoNum type="arabicPeriod"/>
            </a:pPr>
            <a:r>
              <a:rPr lang="en-US" sz="2100" dirty="0">
                <a:latin typeface="Libre Franklin"/>
                <a:ea typeface="Libre Franklin"/>
                <a:cs typeface="Libre Franklin"/>
                <a:sym typeface="Libre Franklin"/>
              </a:rPr>
              <a:t>Verified the effectiveness of the </a:t>
            </a:r>
            <a:r>
              <a:rPr lang="en-US" sz="2100" b="1" dirty="0">
                <a:solidFill>
                  <a:srgbClr val="E6913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Urban Factors</a:t>
            </a:r>
            <a:endParaRPr sz="2100" b="1" dirty="0">
              <a:solidFill>
                <a:srgbClr val="E6913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439" name="Google Shape;439;g1ab84146f2a_0_85"/>
          <p:cNvCxnSpPr/>
          <p:nvPr/>
        </p:nvCxnSpPr>
        <p:spPr>
          <a:xfrm>
            <a:off x="1209561" y="4882612"/>
            <a:ext cx="994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g1ab84146f2a_0_85"/>
          <p:cNvSpPr txBox="1"/>
          <p:nvPr/>
        </p:nvSpPr>
        <p:spPr>
          <a:xfrm>
            <a:off x="2322273" y="4377020"/>
            <a:ext cx="8018700" cy="917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Suggest a method to calculate risk score</a:t>
            </a:r>
            <a:endParaRPr sz="28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1" name="Google Shape;441;g1ab84146f2a_0_85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849420-2F9D-D1AF-B6D7-33E408B7F94E}"/>
              </a:ext>
            </a:extLst>
          </p:cNvPr>
          <p:cNvSpPr/>
          <p:nvPr/>
        </p:nvSpPr>
        <p:spPr>
          <a:xfrm>
            <a:off x="978408" y="2353400"/>
            <a:ext cx="9019926" cy="19355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6ed424e4d1_1_21"/>
          <p:cNvSpPr txBox="1">
            <a:spLocks noGrp="1"/>
          </p:cNvSpPr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dist="19050" dir="5400000" algn="bl" rotWithShape="0">
              <a:srgbClr val="000000"/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4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447" name="Google Shape;447;g16ed424e4d1_1_21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48" name="Google Shape;448;g16ed424e4d1_1_21"/>
          <p:cNvSpPr txBox="1">
            <a:spLocks noGrp="1"/>
          </p:cNvSpPr>
          <p:nvPr>
            <p:ph type="subTitle" idx="1"/>
          </p:nvPr>
        </p:nvSpPr>
        <p:spPr>
          <a:xfrm>
            <a:off x="2596750" y="3634250"/>
            <a:ext cx="640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Applying to Algorithm</a:t>
            </a:r>
            <a:endParaRPr sz="3000" b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1b2e3c27a00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525" y="1931287"/>
            <a:ext cx="3269300" cy="32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1b2e3c27a00_0_121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Applying to Algorithm</a:t>
            </a:r>
            <a:endParaRPr/>
          </a:p>
        </p:txBody>
      </p:sp>
      <p:sp>
        <p:nvSpPr>
          <p:cNvPr id="456" name="Google Shape;456;g1b2e3c27a00_0_121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Road Networks - OSMnx</a:t>
            </a:r>
            <a:endParaRPr/>
          </a:p>
        </p:txBody>
      </p:sp>
      <p:sp>
        <p:nvSpPr>
          <p:cNvPr id="457" name="Google Shape;457;g1b2e3c27a00_0_121"/>
          <p:cNvSpPr txBox="1"/>
          <p:nvPr/>
        </p:nvSpPr>
        <p:spPr>
          <a:xfrm>
            <a:off x="2781474" y="5345125"/>
            <a:ext cx="566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Convert road network to the graph-based format</a:t>
            </a:r>
            <a:endParaRPr sz="17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58" name="Google Shape;458;g1b2e3c27a00_0_121"/>
          <p:cNvPicPr preferRelativeResize="0"/>
          <p:nvPr/>
        </p:nvPicPr>
        <p:blipFill rotWithShape="1">
          <a:blip r:embed="rId4">
            <a:alphaModFix/>
          </a:blip>
          <a:srcRect r="13904"/>
          <a:stretch/>
        </p:blipFill>
        <p:spPr>
          <a:xfrm>
            <a:off x="1242578" y="1971509"/>
            <a:ext cx="3359151" cy="3188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1b2e3c27a00_0_121"/>
          <p:cNvGrpSpPr/>
          <p:nvPr/>
        </p:nvGrpSpPr>
        <p:grpSpPr>
          <a:xfrm>
            <a:off x="3989425" y="2759798"/>
            <a:ext cx="3248400" cy="1612266"/>
            <a:chOff x="3989425" y="2759798"/>
            <a:chExt cx="3248400" cy="1612266"/>
          </a:xfrm>
        </p:grpSpPr>
        <p:cxnSp>
          <p:nvCxnSpPr>
            <p:cNvPr id="460" name="Google Shape;460;g1b2e3c27a00_0_121"/>
            <p:cNvCxnSpPr/>
            <p:nvPr/>
          </p:nvCxnSpPr>
          <p:spPr>
            <a:xfrm>
              <a:off x="3989425" y="3514500"/>
              <a:ext cx="3248400" cy="0"/>
            </a:xfrm>
            <a:prstGeom prst="straightConnector1">
              <a:avLst/>
            </a:prstGeom>
            <a:noFill/>
            <a:ln w="76200" cap="flat" cmpd="sng">
              <a:solidFill>
                <a:srgbClr val="38761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461" name="Google Shape;461;g1b2e3c27a00_0_1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24225" y="2759798"/>
              <a:ext cx="1582800" cy="16122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g1b2e3c27a00_0_121"/>
          <p:cNvGrpSpPr/>
          <p:nvPr/>
        </p:nvGrpSpPr>
        <p:grpSpPr>
          <a:xfrm>
            <a:off x="8290003" y="1931275"/>
            <a:ext cx="3759022" cy="3091132"/>
            <a:chOff x="8290003" y="1931275"/>
            <a:chExt cx="3759022" cy="3091132"/>
          </a:xfrm>
        </p:grpSpPr>
        <p:cxnSp>
          <p:nvCxnSpPr>
            <p:cNvPr id="463" name="Google Shape;463;g1b2e3c27a00_0_121"/>
            <p:cNvCxnSpPr>
              <a:stCxn id="464" idx="3"/>
            </p:cNvCxnSpPr>
            <p:nvPr/>
          </p:nvCxnSpPr>
          <p:spPr>
            <a:xfrm>
              <a:off x="9698828" y="2605287"/>
              <a:ext cx="6438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5" name="Google Shape;465;g1b2e3c27a00_0_121"/>
            <p:cNvSpPr txBox="1"/>
            <p:nvPr/>
          </p:nvSpPr>
          <p:spPr>
            <a:xfrm>
              <a:off x="10342625" y="2690225"/>
              <a:ext cx="1582800" cy="839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Node</a:t>
              </a:r>
              <a:br>
                <a:rPr lang="en-US" sz="1700" dirty="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</a:br>
              <a:r>
                <a:rPr lang="en-US" sz="1700" dirty="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: intersection</a:t>
              </a:r>
              <a:endParaRPr sz="1700" dirty="0"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66" name="Google Shape;466;g1b2e3c27a00_0_121"/>
            <p:cNvSpPr txBox="1"/>
            <p:nvPr/>
          </p:nvSpPr>
          <p:spPr>
            <a:xfrm>
              <a:off x="10342625" y="3882125"/>
              <a:ext cx="1706400" cy="1140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Edge</a:t>
              </a:r>
              <a:endParaRPr sz="20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: between intersections</a:t>
              </a:r>
              <a:endParaRPr sz="17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cxnSp>
          <p:nvCxnSpPr>
            <p:cNvPr id="467" name="Google Shape;467;g1b2e3c27a00_0_121"/>
            <p:cNvCxnSpPr>
              <a:endCxn id="466" idx="1"/>
            </p:cNvCxnSpPr>
            <p:nvPr/>
          </p:nvCxnSpPr>
          <p:spPr>
            <a:xfrm>
              <a:off x="9467225" y="3094025"/>
              <a:ext cx="875400" cy="135824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64" name="Google Shape;464;g1b2e3c27a00_0_121"/>
            <p:cNvPicPr preferRelativeResize="0"/>
            <p:nvPr/>
          </p:nvPicPr>
          <p:blipFill rotWithShape="1">
            <a:blip r:embed="rId6">
              <a:alphaModFix/>
            </a:blip>
            <a:srcRect l="65194" t="55921" r="13452" b="23647"/>
            <a:stretch/>
          </p:blipFill>
          <p:spPr>
            <a:xfrm>
              <a:off x="8290003" y="1931275"/>
              <a:ext cx="1408825" cy="134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g1b2e3c27a00_0_121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b2e3c27a00_0_16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Applying to Algorithm</a:t>
            </a:r>
            <a:endParaRPr/>
          </a:p>
        </p:txBody>
      </p:sp>
      <p:sp>
        <p:nvSpPr>
          <p:cNvPr id="475" name="Google Shape;475;g1b2e3c27a00_0_16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Imputing Risk Scores</a:t>
            </a:r>
            <a:endParaRPr/>
          </a:p>
        </p:txBody>
      </p:sp>
      <p:sp>
        <p:nvSpPr>
          <p:cNvPr id="476" name="Google Shape;476;g1b2e3c27a00_0_16"/>
          <p:cNvSpPr txBox="1">
            <a:spLocks noGrp="1"/>
          </p:cNvSpPr>
          <p:nvPr>
            <p:ph type="subTitle" idx="1"/>
          </p:nvPr>
        </p:nvSpPr>
        <p:spPr>
          <a:xfrm>
            <a:off x="358242" y="5651875"/>
            <a:ext cx="3296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/>
              <a:t>Divided into 1000 by 1000 cells</a:t>
            </a:r>
            <a:endParaRPr sz="1500" b="0"/>
          </a:p>
        </p:txBody>
      </p:sp>
      <p:pic>
        <p:nvPicPr>
          <p:cNvPr id="477" name="Google Shape;477;g1b2e3c27a0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75" y="3098278"/>
            <a:ext cx="1728025" cy="16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b2e3c27a00_0_16"/>
          <p:cNvSpPr txBox="1"/>
          <p:nvPr/>
        </p:nvSpPr>
        <p:spPr>
          <a:xfrm>
            <a:off x="8133700" y="2893500"/>
            <a:ext cx="35046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Risk score of Node</a:t>
            </a:r>
            <a:b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Risk score of the Nearest Point</a:t>
            </a:r>
            <a:endParaRPr sz="17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9" name="Google Shape;479;g1b2e3c27a00_0_16"/>
          <p:cNvSpPr txBox="1"/>
          <p:nvPr/>
        </p:nvSpPr>
        <p:spPr>
          <a:xfrm>
            <a:off x="7287913" y="5651875"/>
            <a:ext cx="50586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Risk score of Edge</a:t>
            </a:r>
            <a:endParaRPr sz="17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= (Starting Node Score + End Node Score) / 2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80" name="Google Shape;480;g1b2e3c27a00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250" y="1836266"/>
            <a:ext cx="2003540" cy="3591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g1b2e3c27a00_0_16"/>
          <p:cNvCxnSpPr>
            <a:stCxn id="482" idx="3"/>
          </p:cNvCxnSpPr>
          <p:nvPr/>
        </p:nvCxnSpPr>
        <p:spPr>
          <a:xfrm rot="10800000" flipH="1">
            <a:off x="7206275" y="1811525"/>
            <a:ext cx="1218900" cy="603900"/>
          </a:xfrm>
          <a:prstGeom prst="straightConnector1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83" name="Google Shape;483;g1b2e3c27a00_0_16"/>
          <p:cNvGraphicFramePr/>
          <p:nvPr/>
        </p:nvGraphicFramePr>
        <p:xfrm>
          <a:off x="858050" y="1780876"/>
          <a:ext cx="2297100" cy="3540250"/>
        </p:xfrm>
        <a:graphic>
          <a:graphicData uri="http://schemas.openxmlformats.org/drawingml/2006/table">
            <a:tbl>
              <a:tblPr>
                <a:noFill/>
                <a:tableStyleId>{E438BFFC-562D-4507-926D-5DA434E89018}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484" name="Google Shape;484;g1b2e3c27a00_0_16"/>
          <p:cNvPicPr preferRelativeResize="0"/>
          <p:nvPr/>
        </p:nvPicPr>
        <p:blipFill rotWithShape="1">
          <a:blip r:embed="rId5">
            <a:alphaModFix/>
          </a:blip>
          <a:srcRect l="74371" t="22237" r="4010" b="60167"/>
          <a:stretch/>
        </p:blipFill>
        <p:spPr>
          <a:xfrm>
            <a:off x="8953200" y="1212001"/>
            <a:ext cx="1728025" cy="14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b2e3c27a00_0_16"/>
          <p:cNvSpPr/>
          <p:nvPr/>
        </p:nvSpPr>
        <p:spPr>
          <a:xfrm>
            <a:off x="9448800" y="2084125"/>
            <a:ext cx="215700" cy="2310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6" name="Google Shape;486;g1b2e3c27a00_0_16"/>
          <p:cNvPicPr preferRelativeResize="0"/>
          <p:nvPr/>
        </p:nvPicPr>
        <p:blipFill rotWithShape="1">
          <a:blip r:embed="rId5">
            <a:alphaModFix/>
          </a:blip>
          <a:srcRect l="68271" t="58743" r="13442" b="26373"/>
          <a:stretch/>
        </p:blipFill>
        <p:spPr>
          <a:xfrm>
            <a:off x="8759166" y="3779322"/>
            <a:ext cx="2238537" cy="17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b2e3c27a00_0_16"/>
          <p:cNvSpPr/>
          <p:nvPr/>
        </p:nvSpPr>
        <p:spPr>
          <a:xfrm>
            <a:off x="9265927" y="4062977"/>
            <a:ext cx="322500" cy="3306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1b2e3c27a00_0_16"/>
          <p:cNvSpPr/>
          <p:nvPr/>
        </p:nvSpPr>
        <p:spPr>
          <a:xfrm>
            <a:off x="10690249" y="4062977"/>
            <a:ext cx="322500" cy="3306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9" name="Google Shape;489;g1b2e3c27a00_0_16"/>
          <p:cNvCxnSpPr>
            <a:stCxn id="487" idx="6"/>
            <a:endCxn id="488" idx="2"/>
          </p:cNvCxnSpPr>
          <p:nvPr/>
        </p:nvCxnSpPr>
        <p:spPr>
          <a:xfrm>
            <a:off x="9588427" y="4228277"/>
            <a:ext cx="1101900" cy="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0" name="Google Shape;490;g1b2e3c27a00_0_16"/>
          <p:cNvPicPr preferRelativeResize="0"/>
          <p:nvPr/>
        </p:nvPicPr>
        <p:blipFill rotWithShape="1">
          <a:blip r:embed="rId5">
            <a:alphaModFix/>
          </a:blip>
          <a:srcRect t="11543"/>
          <a:stretch/>
        </p:blipFill>
        <p:spPr>
          <a:xfrm>
            <a:off x="3658425" y="1975089"/>
            <a:ext cx="3657600" cy="3235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g1b2e3c27a00_0_16"/>
          <p:cNvGrpSpPr/>
          <p:nvPr/>
        </p:nvGrpSpPr>
        <p:grpSpPr>
          <a:xfrm>
            <a:off x="3617763" y="1918538"/>
            <a:ext cx="3738938" cy="3348513"/>
            <a:chOff x="3617763" y="1918538"/>
            <a:chExt cx="3738938" cy="3348513"/>
          </a:xfrm>
        </p:grpSpPr>
        <p:sp>
          <p:nvSpPr>
            <p:cNvPr id="492" name="Google Shape;492;g1b2e3c27a00_0_16"/>
            <p:cNvSpPr/>
            <p:nvPr/>
          </p:nvSpPr>
          <p:spPr>
            <a:xfrm>
              <a:off x="3652725" y="5031725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g1b2e3c27a00_0_16"/>
            <p:cNvSpPr/>
            <p:nvPr/>
          </p:nvSpPr>
          <p:spPr>
            <a:xfrm>
              <a:off x="7141000" y="5036050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g1b2e3c27a00_0_16"/>
            <p:cNvSpPr/>
            <p:nvPr/>
          </p:nvSpPr>
          <p:spPr>
            <a:xfrm>
              <a:off x="4507300" y="5036050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g1b2e3c27a00_0_16"/>
            <p:cNvSpPr/>
            <p:nvPr/>
          </p:nvSpPr>
          <p:spPr>
            <a:xfrm>
              <a:off x="5361900" y="5031725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g1b2e3c27a00_0_16"/>
            <p:cNvSpPr/>
            <p:nvPr/>
          </p:nvSpPr>
          <p:spPr>
            <a:xfrm>
              <a:off x="6251438" y="5036050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g1b2e3c27a00_0_16"/>
            <p:cNvSpPr/>
            <p:nvPr/>
          </p:nvSpPr>
          <p:spPr>
            <a:xfrm>
              <a:off x="3629525" y="4259925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g1b2e3c27a00_0_16"/>
            <p:cNvSpPr/>
            <p:nvPr/>
          </p:nvSpPr>
          <p:spPr>
            <a:xfrm>
              <a:off x="7117800" y="4264250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g1b2e3c27a00_0_16"/>
            <p:cNvSpPr/>
            <p:nvPr/>
          </p:nvSpPr>
          <p:spPr>
            <a:xfrm>
              <a:off x="4484100" y="4264250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g1b2e3c27a00_0_16"/>
            <p:cNvSpPr/>
            <p:nvPr/>
          </p:nvSpPr>
          <p:spPr>
            <a:xfrm>
              <a:off x="5338700" y="4259925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g1b2e3c27a00_0_16"/>
            <p:cNvSpPr/>
            <p:nvPr/>
          </p:nvSpPr>
          <p:spPr>
            <a:xfrm>
              <a:off x="6228238" y="4264250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g1b2e3c27a00_0_16"/>
            <p:cNvSpPr/>
            <p:nvPr/>
          </p:nvSpPr>
          <p:spPr>
            <a:xfrm>
              <a:off x="3629538" y="3474550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g1b2e3c27a00_0_16"/>
            <p:cNvSpPr/>
            <p:nvPr/>
          </p:nvSpPr>
          <p:spPr>
            <a:xfrm>
              <a:off x="7117813" y="3478875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g1b2e3c27a00_0_16"/>
            <p:cNvSpPr/>
            <p:nvPr/>
          </p:nvSpPr>
          <p:spPr>
            <a:xfrm>
              <a:off x="4484113" y="3478875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g1b2e3c27a00_0_16"/>
            <p:cNvSpPr/>
            <p:nvPr/>
          </p:nvSpPr>
          <p:spPr>
            <a:xfrm>
              <a:off x="5338713" y="3474550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g1b2e3c27a00_0_16"/>
            <p:cNvSpPr/>
            <p:nvPr/>
          </p:nvSpPr>
          <p:spPr>
            <a:xfrm>
              <a:off x="6228250" y="3478875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g1b2e3c27a00_0_16"/>
            <p:cNvSpPr/>
            <p:nvPr/>
          </p:nvSpPr>
          <p:spPr>
            <a:xfrm>
              <a:off x="3646063" y="2641038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g1b2e3c27a00_0_16"/>
            <p:cNvSpPr/>
            <p:nvPr/>
          </p:nvSpPr>
          <p:spPr>
            <a:xfrm>
              <a:off x="7134338" y="2645363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g1b2e3c27a00_0_16"/>
            <p:cNvSpPr/>
            <p:nvPr/>
          </p:nvSpPr>
          <p:spPr>
            <a:xfrm>
              <a:off x="4500638" y="2645363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g1b2e3c27a00_0_16"/>
            <p:cNvSpPr/>
            <p:nvPr/>
          </p:nvSpPr>
          <p:spPr>
            <a:xfrm>
              <a:off x="5355238" y="2641038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g1b2e3c27a00_0_16"/>
            <p:cNvSpPr/>
            <p:nvPr/>
          </p:nvSpPr>
          <p:spPr>
            <a:xfrm>
              <a:off x="6244775" y="2645363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g1b2e3c27a00_0_16"/>
            <p:cNvSpPr/>
            <p:nvPr/>
          </p:nvSpPr>
          <p:spPr>
            <a:xfrm>
              <a:off x="3617763" y="1918538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g1b2e3c27a00_0_16"/>
            <p:cNvSpPr/>
            <p:nvPr/>
          </p:nvSpPr>
          <p:spPr>
            <a:xfrm>
              <a:off x="7106038" y="1922863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g1b2e3c27a00_0_16"/>
            <p:cNvSpPr/>
            <p:nvPr/>
          </p:nvSpPr>
          <p:spPr>
            <a:xfrm>
              <a:off x="4472338" y="1922863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g1b2e3c27a00_0_16"/>
            <p:cNvSpPr/>
            <p:nvPr/>
          </p:nvSpPr>
          <p:spPr>
            <a:xfrm>
              <a:off x="5326938" y="1918538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g1b2e3c27a00_0_16"/>
            <p:cNvSpPr/>
            <p:nvPr/>
          </p:nvSpPr>
          <p:spPr>
            <a:xfrm>
              <a:off x="6216475" y="1922863"/>
              <a:ext cx="215700" cy="231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g1b2e3c27a00_0_16"/>
          <p:cNvSpPr/>
          <p:nvPr/>
        </p:nvSpPr>
        <p:spPr>
          <a:xfrm>
            <a:off x="8868313" y="2473063"/>
            <a:ext cx="215700" cy="2310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b2e3c27a00_0_16"/>
          <p:cNvSpPr/>
          <p:nvPr/>
        </p:nvSpPr>
        <p:spPr>
          <a:xfrm>
            <a:off x="8868313" y="1090613"/>
            <a:ext cx="215700" cy="2310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1b2e3c27a00_0_16"/>
          <p:cNvSpPr/>
          <p:nvPr/>
        </p:nvSpPr>
        <p:spPr>
          <a:xfrm>
            <a:off x="10546538" y="1090613"/>
            <a:ext cx="215700" cy="2310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1b2e3c27a00_0_16"/>
          <p:cNvSpPr/>
          <p:nvPr/>
        </p:nvSpPr>
        <p:spPr>
          <a:xfrm>
            <a:off x="10578138" y="2473063"/>
            <a:ext cx="215700" cy="2310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1b2e3c27a00_0_16"/>
          <p:cNvSpPr/>
          <p:nvPr/>
        </p:nvSpPr>
        <p:spPr>
          <a:xfrm rot="-1926318">
            <a:off x="8568491" y="2144071"/>
            <a:ext cx="1495267" cy="532046"/>
          </a:xfrm>
          <a:prstGeom prst="ellips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1b2e3c27a00_0_16"/>
          <p:cNvSpPr txBox="1"/>
          <p:nvPr/>
        </p:nvSpPr>
        <p:spPr>
          <a:xfrm>
            <a:off x="9017375" y="4071300"/>
            <a:ext cx="81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300 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523" name="Google Shape;523;g1b2e3c27a00_0_16"/>
          <p:cNvSpPr txBox="1"/>
          <p:nvPr/>
        </p:nvSpPr>
        <p:spPr>
          <a:xfrm>
            <a:off x="10441700" y="4071300"/>
            <a:ext cx="81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700 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524" name="Google Shape;524;g1b2e3c27a00_0_16"/>
          <p:cNvSpPr txBox="1"/>
          <p:nvPr/>
        </p:nvSpPr>
        <p:spPr>
          <a:xfrm>
            <a:off x="9729538" y="4190775"/>
            <a:ext cx="81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500 </a:t>
            </a:r>
            <a:endParaRPr sz="900">
              <a:solidFill>
                <a:schemeClr val="accent6"/>
              </a:solidFill>
            </a:endParaRPr>
          </a:p>
        </p:txBody>
      </p:sp>
      <p:sp>
        <p:nvSpPr>
          <p:cNvPr id="482" name="Google Shape;482;g1b2e3c27a00_0_16"/>
          <p:cNvSpPr/>
          <p:nvPr/>
        </p:nvSpPr>
        <p:spPr>
          <a:xfrm>
            <a:off x="6386675" y="2041775"/>
            <a:ext cx="819600" cy="747300"/>
          </a:xfrm>
          <a:prstGeom prst="rect">
            <a:avLst/>
          </a:prstGeom>
          <a:noFill/>
          <a:ln w="1143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1b2e3c27a00_0_16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b5487b94a9_0_23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Applying to Algorithm</a:t>
            </a:r>
            <a:endParaRPr/>
          </a:p>
        </p:txBody>
      </p:sp>
      <p:sp>
        <p:nvSpPr>
          <p:cNvPr id="532" name="Google Shape;532;g1b5487b94a9_0_23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Imputing Risk Scores: Personal Risk Perception</a:t>
            </a:r>
            <a:endParaRPr/>
          </a:p>
        </p:txBody>
      </p:sp>
      <p:sp>
        <p:nvSpPr>
          <p:cNvPr id="533" name="Google Shape;533;g1b5487b94a9_0_23"/>
          <p:cNvSpPr txBox="1">
            <a:spLocks noGrp="1"/>
          </p:cNvSpPr>
          <p:nvPr>
            <p:ph type="subTitle" idx="1"/>
          </p:nvPr>
        </p:nvSpPr>
        <p:spPr>
          <a:xfrm>
            <a:off x="7050754" y="5522175"/>
            <a:ext cx="3296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>
                <a:solidFill>
                  <a:schemeClr val="dk1"/>
                </a:solidFill>
              </a:rPr>
              <a:t>Reflect personal risk perception</a:t>
            </a:r>
            <a:endParaRPr sz="1700" b="0">
              <a:solidFill>
                <a:schemeClr val="dk1"/>
              </a:solidFill>
            </a:endParaRPr>
          </a:p>
        </p:txBody>
      </p:sp>
      <p:pic>
        <p:nvPicPr>
          <p:cNvPr id="534" name="Google Shape;534;g1b5487b94a9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525" y="3312100"/>
            <a:ext cx="1805149" cy="18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b5487b94a9_0_23"/>
          <p:cNvSpPr/>
          <p:nvPr/>
        </p:nvSpPr>
        <p:spPr>
          <a:xfrm>
            <a:off x="9448800" y="1659175"/>
            <a:ext cx="2409900" cy="1248000"/>
          </a:xfrm>
          <a:prstGeom prst="cloudCallout">
            <a:avLst>
              <a:gd name="adj1" fmla="val -47089"/>
              <a:gd name="adj2" fmla="val 88041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Libre Franklin"/>
                <a:ea typeface="Libre Franklin"/>
                <a:cs typeface="Libre Franklin"/>
                <a:sym typeface="Libre Franklin"/>
              </a:rPr>
              <a:t>Kidnapping</a:t>
            </a:r>
            <a:endParaRPr sz="19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36" name="Google Shape;536;g1b5487b94a9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175" y="1984975"/>
            <a:ext cx="4495727" cy="33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1b5487b94a9_0_23"/>
          <p:cNvSpPr txBox="1">
            <a:spLocks noGrp="1"/>
          </p:cNvSpPr>
          <p:nvPr>
            <p:ph type="subTitle" idx="1"/>
          </p:nvPr>
        </p:nvSpPr>
        <p:spPr>
          <a:xfrm>
            <a:off x="1887692" y="5522175"/>
            <a:ext cx="3296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0">
                <a:solidFill>
                  <a:schemeClr val="dk1"/>
                </a:solidFill>
              </a:rPr>
              <a:t>11 types of Crime Categories</a:t>
            </a:r>
            <a:endParaRPr sz="1700" b="0">
              <a:solidFill>
                <a:schemeClr val="dk1"/>
              </a:solidFill>
            </a:endParaRPr>
          </a:p>
        </p:txBody>
      </p:sp>
      <p:sp>
        <p:nvSpPr>
          <p:cNvPr id="538" name="Google Shape;538;g1b5487b94a9_0_23"/>
          <p:cNvSpPr/>
          <p:nvPr/>
        </p:nvSpPr>
        <p:spPr>
          <a:xfrm rot="10800000" flipH="1">
            <a:off x="2879674" y="2910498"/>
            <a:ext cx="1328100" cy="612900"/>
          </a:xfrm>
          <a:prstGeom prst="rect">
            <a:avLst/>
          </a:prstGeom>
          <a:noFill/>
          <a:ln w="1143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1b5487b94a9_0_23"/>
          <p:cNvSpPr txBox="1"/>
          <p:nvPr/>
        </p:nvSpPr>
        <p:spPr>
          <a:xfrm>
            <a:off x="7199100" y="57531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Select upto 6 crimes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40" name="Google Shape;540;g1b5487b94a9_0_23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b2e3c27a00_0_0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Applying to Algorithm</a:t>
            </a:r>
            <a:endParaRPr/>
          </a:p>
        </p:txBody>
      </p:sp>
      <p:sp>
        <p:nvSpPr>
          <p:cNvPr id="547" name="Google Shape;547;g1b2e3c27a00_0_0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Road Networks - OSMnx</a:t>
            </a:r>
            <a:endParaRPr/>
          </a:p>
        </p:txBody>
      </p:sp>
      <p:sp>
        <p:nvSpPr>
          <p:cNvPr id="548" name="Google Shape;548;g1b2e3c27a00_0_0"/>
          <p:cNvSpPr txBox="1"/>
          <p:nvPr/>
        </p:nvSpPr>
        <p:spPr>
          <a:xfrm>
            <a:off x="648350" y="5661250"/>
            <a:ext cx="286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Result of Data Analysis</a:t>
            </a:r>
            <a:endParaRPr sz="16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49" name="Google Shape;549;g1b2e3c27a00_0_0"/>
          <p:cNvSpPr txBox="1"/>
          <p:nvPr/>
        </p:nvSpPr>
        <p:spPr>
          <a:xfrm>
            <a:off x="6096000" y="5661250"/>
            <a:ext cx="267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550" name="Google Shape;550;g1b2e3c27a00_0_0"/>
          <p:cNvCxnSpPr/>
          <p:nvPr/>
        </p:nvCxnSpPr>
        <p:spPr>
          <a:xfrm>
            <a:off x="3462975" y="3623513"/>
            <a:ext cx="994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1" name="Google Shape;551;g1b2e3c27a0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00" y="1842050"/>
            <a:ext cx="2090325" cy="374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1b2e3c27a0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050" y="1842065"/>
            <a:ext cx="2494920" cy="37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1b2e3c27a0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6050" y="1842075"/>
            <a:ext cx="3746550" cy="37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b2e3c27a00_0_0"/>
          <p:cNvSpPr txBox="1"/>
          <p:nvPr/>
        </p:nvSpPr>
        <p:spPr>
          <a:xfrm>
            <a:off x="5583525" y="5588625"/>
            <a:ext cx="4414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Result of using </a:t>
            </a:r>
            <a:r>
              <a:rPr lang="en-US" sz="1600" b="1" dirty="0" err="1">
                <a:latin typeface="Libre Franklin Medium"/>
                <a:ea typeface="Libre Franklin Medium"/>
                <a:cs typeface="Libre Franklin Medium"/>
                <a:sym typeface="Libre Franklin Medium"/>
              </a:rPr>
              <a:t>OSMnx</a:t>
            </a:r>
            <a:endParaRPr sz="16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: Risk Score allocated to Node &amp; Edge</a:t>
            </a:r>
            <a:endParaRPr sz="16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55" name="Google Shape;555;g1b2e3c27a00_0_0"/>
          <p:cNvSpPr/>
          <p:nvPr/>
        </p:nvSpPr>
        <p:spPr>
          <a:xfrm rot="10800000" flipH="1">
            <a:off x="5951579" y="5920838"/>
            <a:ext cx="1184100" cy="263100"/>
          </a:xfrm>
          <a:prstGeom prst="rect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1b2e3c27a00_0_0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80587c394_1_0"/>
          <p:cNvSpPr txBox="1">
            <a:spLocks noGrp="1"/>
          </p:cNvSpPr>
          <p:nvPr>
            <p:ph type="ctrTitle"/>
          </p:nvPr>
        </p:nvSpPr>
        <p:spPr>
          <a:xfrm>
            <a:off x="978408" y="27797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INDEX</a:t>
            </a:r>
            <a:endParaRPr/>
          </a:p>
        </p:txBody>
      </p:sp>
      <p:sp>
        <p:nvSpPr>
          <p:cNvPr id="103" name="Google Shape;103;g1a80587c394_1_0"/>
          <p:cNvSpPr txBox="1">
            <a:spLocks noGrp="1"/>
          </p:cNvSpPr>
          <p:nvPr>
            <p:ph type="body" idx="2"/>
          </p:nvPr>
        </p:nvSpPr>
        <p:spPr>
          <a:xfrm>
            <a:off x="1632750" y="949975"/>
            <a:ext cx="6925800" cy="26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>
                <a:latin typeface="Libre Franklin"/>
                <a:ea typeface="Libre Franklin"/>
                <a:cs typeface="Libre Franklin"/>
                <a:sym typeface="Libre Franklin"/>
              </a:rPr>
              <a:t>Project Introduction</a:t>
            </a:r>
            <a:endParaRPr sz="22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>
                <a:latin typeface="Libre Franklin"/>
                <a:ea typeface="Libre Franklin"/>
                <a:cs typeface="Libre Franklin"/>
                <a:sym typeface="Libre Franklin"/>
              </a:rPr>
              <a:t>Data Explanation</a:t>
            </a:r>
            <a:endParaRPr sz="22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>
                <a:latin typeface="Libre Franklin"/>
                <a:ea typeface="Libre Franklin"/>
                <a:cs typeface="Libre Franklin"/>
                <a:sym typeface="Libre Franklin"/>
              </a:rPr>
              <a:t>Data Analysis</a:t>
            </a:r>
            <a:endParaRPr sz="22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>
                <a:latin typeface="Libre Franklin"/>
                <a:ea typeface="Libre Franklin"/>
                <a:cs typeface="Libre Franklin"/>
                <a:sym typeface="Libre Franklin"/>
              </a:rPr>
              <a:t>Applying to Algorithm</a:t>
            </a:r>
            <a:endParaRPr sz="22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>
                <a:latin typeface="Libre Franklin"/>
                <a:ea typeface="Libre Franklin"/>
                <a:cs typeface="Libre Franklin"/>
                <a:sym typeface="Libre Franklin"/>
              </a:rPr>
              <a:t>Application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b="1">
                <a:latin typeface="Libre Franklin"/>
                <a:ea typeface="Libre Franklin"/>
                <a:cs typeface="Libre Franklin"/>
                <a:sym typeface="Libre Franklin"/>
              </a:rPr>
              <a:t>Conclusion</a:t>
            </a:r>
            <a:endParaRPr sz="22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/>
          </a:p>
        </p:txBody>
      </p:sp>
      <p:sp>
        <p:nvSpPr>
          <p:cNvPr id="104" name="Google Shape;104;g1a80587c394_1_0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5" name="Google Shape;105;g1a80587c394_1_0"/>
          <p:cNvSpPr txBox="1"/>
          <p:nvPr/>
        </p:nvSpPr>
        <p:spPr>
          <a:xfrm>
            <a:off x="6869700" y="2251925"/>
            <a:ext cx="249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Section 1</a:t>
            </a:r>
            <a:endParaRPr sz="23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6" name="Google Shape;106;g1a80587c394_1_0"/>
          <p:cNvSpPr txBox="1"/>
          <p:nvPr/>
        </p:nvSpPr>
        <p:spPr>
          <a:xfrm>
            <a:off x="6869700" y="4526700"/>
            <a:ext cx="249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Section </a:t>
            </a:r>
            <a:r>
              <a:rPr lang="en-US" sz="2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3</a:t>
            </a:r>
            <a:endParaRPr sz="23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7" name="Google Shape;107;g1a80587c394_1_0"/>
          <p:cNvSpPr/>
          <p:nvPr/>
        </p:nvSpPr>
        <p:spPr>
          <a:xfrm>
            <a:off x="6245125" y="1745575"/>
            <a:ext cx="486000" cy="1485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a80587c394_1_0"/>
          <p:cNvSpPr/>
          <p:nvPr/>
        </p:nvSpPr>
        <p:spPr>
          <a:xfrm>
            <a:off x="6245125" y="4410150"/>
            <a:ext cx="486000" cy="771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a80587c394_1_0"/>
          <p:cNvSpPr/>
          <p:nvPr/>
        </p:nvSpPr>
        <p:spPr>
          <a:xfrm>
            <a:off x="6245125" y="3234825"/>
            <a:ext cx="486000" cy="657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a80587c394_1_0"/>
          <p:cNvSpPr txBox="1"/>
          <p:nvPr/>
        </p:nvSpPr>
        <p:spPr>
          <a:xfrm>
            <a:off x="6869700" y="3281800"/>
            <a:ext cx="249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Section </a:t>
            </a:r>
            <a:r>
              <a:rPr lang="en-US" sz="2300"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  <a:endParaRPr sz="23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b2e3c27a00_0_22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Applying to Algorithm</a:t>
            </a:r>
            <a:endParaRPr/>
          </a:p>
        </p:txBody>
      </p:sp>
      <p:sp>
        <p:nvSpPr>
          <p:cNvPr id="563" name="Google Shape;563;g1b2e3c27a00_0_22"/>
          <p:cNvSpPr txBox="1">
            <a:spLocks noGrp="1"/>
          </p:cNvSpPr>
          <p:nvPr>
            <p:ph type="subTitle" idx="1"/>
          </p:nvPr>
        </p:nvSpPr>
        <p:spPr>
          <a:xfrm>
            <a:off x="978396" y="1345175"/>
            <a:ext cx="1062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Applying Risk Score of the edge to the Shortest Path Algorithm</a:t>
            </a:r>
            <a:endParaRPr/>
          </a:p>
        </p:txBody>
      </p:sp>
      <p:grpSp>
        <p:nvGrpSpPr>
          <p:cNvPr id="564" name="Google Shape;564;g1b2e3c27a00_0_22"/>
          <p:cNvGrpSpPr/>
          <p:nvPr/>
        </p:nvGrpSpPr>
        <p:grpSpPr>
          <a:xfrm>
            <a:off x="2835112" y="1834925"/>
            <a:ext cx="6521775" cy="2669525"/>
            <a:chOff x="2293800" y="1834925"/>
            <a:chExt cx="6521775" cy="2669525"/>
          </a:xfrm>
        </p:grpSpPr>
        <p:pic>
          <p:nvPicPr>
            <p:cNvPr id="565" name="Google Shape;565;g1b2e3c27a00_0_22"/>
            <p:cNvPicPr preferRelativeResize="0"/>
            <p:nvPr/>
          </p:nvPicPr>
          <p:blipFill rotWithShape="1">
            <a:blip r:embed="rId3">
              <a:alphaModFix/>
            </a:blip>
            <a:srcRect l="32380" t="29563" r="25533" b="32036"/>
            <a:stretch/>
          </p:blipFill>
          <p:spPr>
            <a:xfrm>
              <a:off x="5889830" y="1834927"/>
              <a:ext cx="2925746" cy="2669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g1b2e3c27a00_0_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3800" y="1834925"/>
              <a:ext cx="3215907" cy="266952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67" name="Google Shape;567;g1b2e3c27a00_0_22"/>
          <p:cNvGraphicFramePr/>
          <p:nvPr>
            <p:extLst>
              <p:ext uri="{D42A27DB-BD31-4B8C-83A1-F6EECF244321}">
                <p14:modId xmlns:p14="http://schemas.microsoft.com/office/powerpoint/2010/main" val="1050650726"/>
              </p:ext>
            </p:extLst>
          </p:nvPr>
        </p:nvGraphicFramePr>
        <p:xfrm>
          <a:off x="2835088" y="4834725"/>
          <a:ext cx="6521800" cy="1234350"/>
        </p:xfrm>
        <a:graphic>
          <a:graphicData uri="http://schemas.openxmlformats.org/drawingml/2006/table">
            <a:tbl>
              <a:tblPr>
                <a:noFill/>
                <a:tableStyleId>{E438BFFC-562D-4507-926D-5DA434E89018}</a:tableStyleId>
              </a:tblPr>
              <a:tblGrid>
                <a:gridCol w="256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3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Total Length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Risk Score</a:t>
                      </a:r>
                      <a:endParaRPr sz="15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Safest Path</a:t>
                      </a:r>
                      <a:endParaRPr sz="15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5,510 m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151,345</a:t>
                      </a:r>
                      <a:endParaRPr sz="15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Shortest Path</a:t>
                      </a:r>
                      <a:endParaRPr sz="15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1,427 m</a:t>
                      </a:r>
                      <a:endParaRPr sz="15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307,677</a:t>
                      </a:r>
                      <a:endParaRPr sz="15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68" name="Google Shape;568;g1b2e3c27a00_0_22"/>
          <p:cNvCxnSpPr>
            <a:cxnSpLocks/>
          </p:cNvCxnSpPr>
          <p:nvPr/>
        </p:nvCxnSpPr>
        <p:spPr>
          <a:xfrm>
            <a:off x="4369675" y="5450221"/>
            <a:ext cx="814500" cy="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g1b2e3c27a00_0_22"/>
          <p:cNvCxnSpPr>
            <a:cxnSpLocks/>
          </p:cNvCxnSpPr>
          <p:nvPr/>
        </p:nvCxnSpPr>
        <p:spPr>
          <a:xfrm>
            <a:off x="4369675" y="5837699"/>
            <a:ext cx="8145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g1b2e3c27a00_0_22"/>
          <p:cNvCxnSpPr>
            <a:stCxn id="571" idx="2"/>
          </p:cNvCxnSpPr>
          <p:nvPr/>
        </p:nvCxnSpPr>
        <p:spPr>
          <a:xfrm flipH="1">
            <a:off x="9380400" y="5230950"/>
            <a:ext cx="1568400" cy="440100"/>
          </a:xfrm>
          <a:prstGeom prst="straightConnector1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2" name="Google Shape;572;g1b2e3c27a00_0_22"/>
          <p:cNvSpPr txBox="1"/>
          <p:nvPr/>
        </p:nvSpPr>
        <p:spPr>
          <a:xfrm>
            <a:off x="9448800" y="4399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1" name="Google Shape;571;g1b2e3c27a00_0_22"/>
          <p:cNvSpPr/>
          <p:nvPr/>
        </p:nvSpPr>
        <p:spPr>
          <a:xfrm>
            <a:off x="9871500" y="4399650"/>
            <a:ext cx="2154600" cy="8313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Add</a:t>
            </a:r>
            <a:endParaRPr sz="16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Properly Combined</a:t>
            </a:r>
            <a:endParaRPr sz="16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Paths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73" name="Google Shape;573;g1b2e3c27a00_0_22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b2e3c27a00_0_28"/>
          <p:cNvSpPr txBox="1"/>
          <p:nvPr/>
        </p:nvSpPr>
        <p:spPr>
          <a:xfrm>
            <a:off x="8697638" y="4657675"/>
            <a:ext cx="30000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* α + Risk * (1-α)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= ratio of length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g1b2e3c27a00_0_28"/>
          <p:cNvSpPr/>
          <p:nvPr/>
        </p:nvSpPr>
        <p:spPr>
          <a:xfrm>
            <a:off x="8652150" y="4630050"/>
            <a:ext cx="3000000" cy="1124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b2e3c27a00_0_28"/>
          <p:cNvSpPr/>
          <p:nvPr/>
        </p:nvSpPr>
        <p:spPr>
          <a:xfrm>
            <a:off x="9042300" y="2673362"/>
            <a:ext cx="2348400" cy="1056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1b2e3c27a00_0_28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Applying to Algorithm</a:t>
            </a:r>
            <a:endParaRPr/>
          </a:p>
        </p:txBody>
      </p:sp>
      <p:sp>
        <p:nvSpPr>
          <p:cNvPr id="583" name="Google Shape;583;g1b2e3c27a00_0_28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Results of the Algorithm</a:t>
            </a:r>
            <a:endParaRPr/>
          </a:p>
        </p:txBody>
      </p:sp>
      <p:pic>
        <p:nvPicPr>
          <p:cNvPr id="584" name="Google Shape;584;g1b2e3c27a00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00" y="2119987"/>
            <a:ext cx="7127802" cy="353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b2e3c27a0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6775" y="2832366"/>
            <a:ext cx="18288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b2e3c27a00_0_28"/>
          <p:cNvSpPr/>
          <p:nvPr/>
        </p:nvSpPr>
        <p:spPr>
          <a:xfrm>
            <a:off x="6884275" y="1983825"/>
            <a:ext cx="1353000" cy="37707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1b2e3c27a00_0_28"/>
          <p:cNvSpPr txBox="1"/>
          <p:nvPr/>
        </p:nvSpPr>
        <p:spPr>
          <a:xfrm>
            <a:off x="8689966" y="1937721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Scaled using Robust Scaler</a:t>
            </a:r>
            <a:endParaRPr sz="17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8" name="Google Shape;588;g1b2e3c27a00_0_28"/>
          <p:cNvSpPr txBox="1"/>
          <p:nvPr/>
        </p:nvSpPr>
        <p:spPr>
          <a:xfrm>
            <a:off x="8621438" y="4128309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Ratio of 3:7 and 7:3</a:t>
            </a:r>
            <a:endParaRPr sz="17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9" name="Google Shape;589;g1b2e3c27a00_0_28"/>
          <p:cNvSpPr txBox="1"/>
          <p:nvPr/>
        </p:nvSpPr>
        <p:spPr>
          <a:xfrm>
            <a:off x="6690625" y="1568325"/>
            <a:ext cx="1740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New Weight</a:t>
            </a:r>
            <a:endParaRPr sz="15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0" name="Google Shape;590;g1b2e3c27a00_0_28"/>
          <p:cNvSpPr txBox="1"/>
          <p:nvPr/>
        </p:nvSpPr>
        <p:spPr>
          <a:xfrm>
            <a:off x="7016164" y="6102499"/>
            <a:ext cx="517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Properly Reflect the Safeness and Shortness</a:t>
            </a:r>
            <a:endParaRPr sz="17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591" name="Google Shape;591;g1b2e3c27a00_0_28"/>
          <p:cNvCxnSpPr/>
          <p:nvPr/>
        </p:nvCxnSpPr>
        <p:spPr>
          <a:xfrm>
            <a:off x="6607651" y="6333383"/>
            <a:ext cx="57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g1b2e3c27a00_0_28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adf3f89fe6_0_21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Applying to Algorithm</a:t>
            </a:r>
            <a:endParaRPr/>
          </a:p>
        </p:txBody>
      </p:sp>
      <p:sp>
        <p:nvSpPr>
          <p:cNvPr id="599" name="Google Shape;599;g1adf3f89fe6_0_21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Results of the Algorithm : 4 Routes</a:t>
            </a:r>
            <a:endParaRPr/>
          </a:p>
        </p:txBody>
      </p:sp>
      <p:pic>
        <p:nvPicPr>
          <p:cNvPr id="600" name="Google Shape;600;g1adf3f89fe6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00" y="2441027"/>
            <a:ext cx="2529425" cy="23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adf3f89fe6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638" y="2441025"/>
            <a:ext cx="2640888" cy="2314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2" name="Google Shape;602;g1adf3f89fe6_0_21"/>
          <p:cNvGraphicFramePr/>
          <p:nvPr/>
        </p:nvGraphicFramePr>
        <p:xfrm>
          <a:off x="6095988" y="2607550"/>
          <a:ext cx="5849075" cy="2057250"/>
        </p:xfrm>
        <a:graphic>
          <a:graphicData uri="http://schemas.openxmlformats.org/drawingml/2006/table">
            <a:tbl>
              <a:tblPr>
                <a:noFill/>
                <a:tableStyleId>{E438BFFC-562D-4507-926D-5DA434E89018}</a:tableStyleId>
              </a:tblPr>
              <a:tblGrid>
                <a:gridCol w="217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Length : Risk</a:t>
                      </a:r>
                      <a:endParaRPr sz="15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Total Length</a:t>
                      </a:r>
                      <a:endParaRPr sz="15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Risk Score</a:t>
                      </a:r>
                      <a:endParaRPr sz="15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0:10 (</a:t>
                      </a:r>
                      <a:r>
                        <a:rPr lang="en-US" sz="1500">
                          <a:solidFill>
                            <a:srgbClr val="38761D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Safest</a:t>
                      </a: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)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5,510 m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151,345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3:7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2,973 m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159,342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7:3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2,106 m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187,787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10:0 (</a:t>
                      </a:r>
                      <a:r>
                        <a:rPr lang="en-US" sz="1500">
                          <a:solidFill>
                            <a:srgbClr val="CC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Shortest</a:t>
                      </a: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)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1,427 m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307,677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03" name="Google Shape;603;g1adf3f89fe6_0_21"/>
          <p:cNvCxnSpPr/>
          <p:nvPr/>
        </p:nvCxnSpPr>
        <p:spPr>
          <a:xfrm rot="10800000" flipH="1">
            <a:off x="7606850" y="3218176"/>
            <a:ext cx="556500" cy="33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g1adf3f89fe6_0_21"/>
          <p:cNvCxnSpPr/>
          <p:nvPr/>
        </p:nvCxnSpPr>
        <p:spPr>
          <a:xfrm rot="10800000" flipH="1">
            <a:off x="7606850" y="4442986"/>
            <a:ext cx="556500" cy="33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g1adf3f89fe6_0_21"/>
          <p:cNvCxnSpPr/>
          <p:nvPr/>
        </p:nvCxnSpPr>
        <p:spPr>
          <a:xfrm rot="10800000" flipH="1">
            <a:off x="7606850" y="3622726"/>
            <a:ext cx="556500" cy="33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g1adf3f89fe6_0_21"/>
          <p:cNvCxnSpPr/>
          <p:nvPr/>
        </p:nvCxnSpPr>
        <p:spPr>
          <a:xfrm rot="10800000" flipH="1">
            <a:off x="7606850" y="4040739"/>
            <a:ext cx="556500" cy="330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g1adf3f89fe6_0_21"/>
          <p:cNvSpPr/>
          <p:nvPr/>
        </p:nvSpPr>
        <p:spPr>
          <a:xfrm rot="10800000" flipH="1">
            <a:off x="10207150" y="3019050"/>
            <a:ext cx="1728900" cy="4287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1adf3f89fe6_0_21"/>
          <p:cNvSpPr/>
          <p:nvPr/>
        </p:nvSpPr>
        <p:spPr>
          <a:xfrm rot="10800000" flipH="1">
            <a:off x="10207150" y="4230275"/>
            <a:ext cx="1728900" cy="4287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1adf3f89fe6_0_21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b2e3c27a00_0_34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Applying to Algorithm</a:t>
            </a:r>
            <a:endParaRPr/>
          </a:p>
        </p:txBody>
      </p:sp>
      <p:sp>
        <p:nvSpPr>
          <p:cNvPr id="616" name="Google Shape;616;g1b2e3c27a00_0_34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Evaluation of the weights</a:t>
            </a:r>
            <a:endParaRPr/>
          </a:p>
        </p:txBody>
      </p:sp>
      <p:sp>
        <p:nvSpPr>
          <p:cNvPr id="617" name="Google Shape;617;g1b2e3c27a00_0_34"/>
          <p:cNvSpPr txBox="1"/>
          <p:nvPr/>
        </p:nvSpPr>
        <p:spPr>
          <a:xfrm>
            <a:off x="891150" y="1843775"/>
            <a:ext cx="8139300" cy="13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Randomly select 4,095 test cases in 16.5 billion cases 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Each test cases returns 4 routes</a:t>
            </a:r>
            <a:b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⇒ Set </a:t>
            </a:r>
            <a:r>
              <a:rPr lang="en-US" sz="1700" b="1">
                <a:solidFill>
                  <a:srgbClr val="E6913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Length : Risk Score</a:t>
            </a:r>
            <a:r>
              <a:rPr lang="en-US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as </a:t>
            </a:r>
            <a:r>
              <a:rPr lang="en-US" sz="1700" b="1">
                <a:solidFill>
                  <a:srgbClr val="E6913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0:10, 3:7, 7:3, 10:0</a:t>
            </a:r>
            <a:endParaRPr sz="1700" b="1">
              <a:solidFill>
                <a:srgbClr val="E6913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aphicFrame>
        <p:nvGraphicFramePr>
          <p:cNvPr id="618" name="Google Shape;618;g1b2e3c27a00_0_34"/>
          <p:cNvGraphicFramePr/>
          <p:nvPr>
            <p:extLst>
              <p:ext uri="{D42A27DB-BD31-4B8C-83A1-F6EECF244321}">
                <p14:modId xmlns:p14="http://schemas.microsoft.com/office/powerpoint/2010/main" val="3404700403"/>
              </p:ext>
            </p:extLst>
          </p:nvPr>
        </p:nvGraphicFramePr>
        <p:xfrm>
          <a:off x="1679100" y="3352800"/>
          <a:ext cx="8833725" cy="2576250"/>
        </p:xfrm>
        <a:graphic>
          <a:graphicData uri="http://schemas.openxmlformats.org/drawingml/2006/table">
            <a:tbl>
              <a:tblPr>
                <a:noFill/>
                <a:tableStyleId>{E438BFFC-562D-4507-926D-5DA434E89018}</a:tableStyleId>
              </a:tblPr>
              <a:tblGrid>
                <a:gridCol w="294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Length : Risk Score</a:t>
                      </a:r>
                      <a:endParaRPr sz="15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Mean Length (m)</a:t>
                      </a:r>
                      <a:endParaRPr sz="15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Mean Risk Score</a:t>
                      </a:r>
                      <a:endParaRPr sz="1500"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0:10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38761D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Safest</a:t>
                      </a:r>
                      <a:r>
                        <a:rPr lang="en-US" sz="15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)</a:t>
                      </a:r>
                      <a:endParaRPr sz="15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25,603 m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156,942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3:7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17,787 m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178,488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7:3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15,563 m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227,430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10:0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(</a:t>
                      </a:r>
                      <a:r>
                        <a:rPr lang="en-US" sz="1500" dirty="0">
                          <a:solidFill>
                            <a:srgbClr val="CC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Shortest</a:t>
                      </a:r>
                      <a:r>
                        <a:rPr lang="en-US" sz="15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)</a:t>
                      </a:r>
                      <a:endParaRPr sz="15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14,803 m</a:t>
                      </a:r>
                      <a:endParaRPr sz="15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454,429</a:t>
                      </a:r>
                      <a:endParaRPr sz="15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19" name="Google Shape;619;g1b2e3c27a00_0_34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6aa4c9592e_0_59"/>
          <p:cNvSpPr txBox="1">
            <a:spLocks noGrp="1"/>
          </p:cNvSpPr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dist="19050" dir="5400000" algn="bl" rotWithShape="0">
              <a:srgbClr val="000000"/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5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625" name="Google Shape;625;g16aa4c9592e_0_59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626" name="Google Shape;626;g16aa4c9592e_0_59"/>
          <p:cNvSpPr txBox="1">
            <a:spLocks noGrp="1"/>
          </p:cNvSpPr>
          <p:nvPr>
            <p:ph type="subTitle" idx="1"/>
          </p:nvPr>
        </p:nvSpPr>
        <p:spPr>
          <a:xfrm>
            <a:off x="4665300" y="3659725"/>
            <a:ext cx="286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Application</a:t>
            </a:r>
            <a:endParaRPr sz="3000" b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b6fa6d98e4_1_119"/>
          <p:cNvSpPr/>
          <p:nvPr/>
        </p:nvSpPr>
        <p:spPr>
          <a:xfrm>
            <a:off x="6232975" y="2029025"/>
            <a:ext cx="1887000" cy="14736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b6fa6d98e4_1_119"/>
          <p:cNvSpPr/>
          <p:nvPr/>
        </p:nvSpPr>
        <p:spPr>
          <a:xfrm>
            <a:off x="6237100" y="4520050"/>
            <a:ext cx="1887000" cy="13530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1b6fa6d98e4_1_119"/>
          <p:cNvSpPr/>
          <p:nvPr/>
        </p:nvSpPr>
        <p:spPr>
          <a:xfrm>
            <a:off x="9323875" y="3560050"/>
            <a:ext cx="1887000" cy="646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1b6fa6d98e4_1_119"/>
          <p:cNvSpPr/>
          <p:nvPr/>
        </p:nvSpPr>
        <p:spPr>
          <a:xfrm>
            <a:off x="814350" y="2725150"/>
            <a:ext cx="1887000" cy="2289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1b6fa6d98e4_1_119"/>
          <p:cNvSpPr/>
          <p:nvPr/>
        </p:nvSpPr>
        <p:spPr>
          <a:xfrm>
            <a:off x="4022575" y="2029175"/>
            <a:ext cx="1808400" cy="3829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1b6fa6d98e4_1_119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638" name="Google Shape;638;g1b6fa6d98e4_1_119"/>
          <p:cNvSpPr txBox="1">
            <a:spLocks noGrp="1"/>
          </p:cNvSpPr>
          <p:nvPr>
            <p:ph type="subTitle" idx="1"/>
          </p:nvPr>
        </p:nvSpPr>
        <p:spPr>
          <a:xfrm>
            <a:off x="6189700" y="4934900"/>
            <a:ext cx="188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rgbClr val="434343"/>
                </a:solidFill>
              </a:rPr>
              <a:t>Return</a:t>
            </a:r>
            <a:endParaRPr sz="1700"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rgbClr val="434343"/>
                </a:solidFill>
              </a:rPr>
              <a:t>4 routes</a:t>
            </a:r>
            <a:endParaRPr sz="1700" dirty="0">
              <a:solidFill>
                <a:srgbClr val="434343"/>
              </a:solidFill>
            </a:endParaRPr>
          </a:p>
        </p:txBody>
      </p:sp>
      <p:sp>
        <p:nvSpPr>
          <p:cNvPr id="639" name="Google Shape;639;g1b6fa6d98e4_1_119"/>
          <p:cNvSpPr txBox="1">
            <a:spLocks noGrp="1"/>
          </p:cNvSpPr>
          <p:nvPr>
            <p:ph type="subTitle" idx="1"/>
          </p:nvPr>
        </p:nvSpPr>
        <p:spPr>
          <a:xfrm>
            <a:off x="6232975" y="2417397"/>
            <a:ext cx="188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700" dirty="0">
                <a:solidFill>
                  <a:srgbClr val="434343"/>
                </a:solidFill>
              </a:rPr>
              <a:t>Calculate </a:t>
            </a:r>
            <a:br>
              <a:rPr lang="en-US" sz="1700" dirty="0">
                <a:solidFill>
                  <a:srgbClr val="434343"/>
                </a:solidFill>
              </a:rPr>
            </a:br>
            <a:r>
              <a:rPr lang="en-US" sz="1700" dirty="0">
                <a:solidFill>
                  <a:srgbClr val="434343"/>
                </a:solidFill>
              </a:rPr>
              <a:t>Risk score</a:t>
            </a:r>
            <a:endParaRPr sz="1700" dirty="0">
              <a:solidFill>
                <a:srgbClr val="434343"/>
              </a:solidFill>
            </a:endParaRPr>
          </a:p>
        </p:txBody>
      </p:sp>
      <p:sp>
        <p:nvSpPr>
          <p:cNvPr id="640" name="Google Shape;640;g1b6fa6d98e4_1_119"/>
          <p:cNvSpPr txBox="1"/>
          <p:nvPr/>
        </p:nvSpPr>
        <p:spPr>
          <a:xfrm>
            <a:off x="3773150" y="1542800"/>
            <a:ext cx="227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[ Back-end ]</a:t>
            </a:r>
            <a:endParaRPr sz="1900"/>
          </a:p>
        </p:txBody>
      </p:sp>
      <p:sp>
        <p:nvSpPr>
          <p:cNvPr id="641" name="Google Shape;641;g1b6fa6d98e4_1_119"/>
          <p:cNvSpPr txBox="1"/>
          <p:nvPr/>
        </p:nvSpPr>
        <p:spPr>
          <a:xfrm>
            <a:off x="4102563" y="2656550"/>
            <a:ext cx="1683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Sign Up</a:t>
            </a:r>
            <a:endParaRPr sz="1600" b="1" dirty="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API</a:t>
            </a:r>
            <a:endParaRPr sz="1600" dirty="0"/>
          </a:p>
        </p:txBody>
      </p:sp>
      <p:sp>
        <p:nvSpPr>
          <p:cNvPr id="642" name="Google Shape;642;g1b6fa6d98e4_1_119"/>
          <p:cNvSpPr txBox="1"/>
          <p:nvPr/>
        </p:nvSpPr>
        <p:spPr>
          <a:xfrm>
            <a:off x="3960388" y="4575800"/>
            <a:ext cx="1887000" cy="80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Route</a:t>
            </a:r>
            <a:br>
              <a:rPr lang="en-US" sz="1600" b="1" dirty="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1600" b="1" dirty="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API</a:t>
            </a:r>
            <a:endParaRPr sz="1600" dirty="0"/>
          </a:p>
        </p:txBody>
      </p:sp>
      <p:sp>
        <p:nvSpPr>
          <p:cNvPr id="643" name="Google Shape;643;g1b6fa6d98e4_1_119"/>
          <p:cNvSpPr txBox="1"/>
          <p:nvPr/>
        </p:nvSpPr>
        <p:spPr>
          <a:xfrm>
            <a:off x="702057" y="4079443"/>
            <a:ext cx="2076600" cy="55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Risk Polygon</a:t>
            </a:r>
            <a:endParaRPr sz="1600" dirty="0"/>
          </a:p>
        </p:txBody>
      </p:sp>
      <p:cxnSp>
        <p:nvCxnSpPr>
          <p:cNvPr id="644" name="Google Shape;644;g1b6fa6d98e4_1_119"/>
          <p:cNvCxnSpPr/>
          <p:nvPr/>
        </p:nvCxnSpPr>
        <p:spPr>
          <a:xfrm>
            <a:off x="1755899" y="3463894"/>
            <a:ext cx="3900" cy="70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5" name="Google Shape;645;g1b6fa6d98e4_1_119"/>
          <p:cNvSpPr txBox="1"/>
          <p:nvPr/>
        </p:nvSpPr>
        <p:spPr>
          <a:xfrm>
            <a:off x="9229075" y="3552650"/>
            <a:ext cx="2076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Base</a:t>
            </a:r>
            <a:endParaRPr sz="1500" dirty="0"/>
          </a:p>
        </p:txBody>
      </p:sp>
      <p:sp>
        <p:nvSpPr>
          <p:cNvPr id="646" name="Google Shape;646;g1b6fa6d98e4_1_119"/>
          <p:cNvSpPr txBox="1"/>
          <p:nvPr/>
        </p:nvSpPr>
        <p:spPr>
          <a:xfrm>
            <a:off x="8604625" y="4688350"/>
            <a:ext cx="21285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Get Personal</a:t>
            </a:r>
            <a:endParaRPr sz="1500" b="1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Risk Score</a:t>
            </a:r>
            <a:endParaRPr sz="1500"/>
          </a:p>
        </p:txBody>
      </p:sp>
      <p:sp>
        <p:nvSpPr>
          <p:cNvPr id="647" name="Google Shape;647;g1b6fa6d98e4_1_119"/>
          <p:cNvSpPr txBox="1"/>
          <p:nvPr/>
        </p:nvSpPr>
        <p:spPr>
          <a:xfrm>
            <a:off x="8250150" y="2243815"/>
            <a:ext cx="30000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Save Personal</a:t>
            </a:r>
            <a:endParaRPr sz="1500" b="1" dirty="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Risk Score</a:t>
            </a:r>
            <a:endParaRPr dirty="0"/>
          </a:p>
        </p:txBody>
      </p:sp>
      <p:cxnSp>
        <p:nvCxnSpPr>
          <p:cNvPr id="648" name="Google Shape;648;g1b6fa6d98e4_1_119"/>
          <p:cNvCxnSpPr>
            <a:stCxn id="635" idx="3"/>
          </p:cNvCxnSpPr>
          <p:nvPr/>
        </p:nvCxnSpPr>
        <p:spPr>
          <a:xfrm rot="10800000" flipH="1">
            <a:off x="2701350" y="3482350"/>
            <a:ext cx="1301400" cy="3873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g1b6fa6d98e4_1_119"/>
          <p:cNvCxnSpPr>
            <a:stCxn id="639" idx="3"/>
            <a:endCxn id="634" idx="0"/>
          </p:cNvCxnSpPr>
          <p:nvPr/>
        </p:nvCxnSpPr>
        <p:spPr>
          <a:xfrm>
            <a:off x="8119975" y="2678997"/>
            <a:ext cx="2147400" cy="881053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g1b6fa6d98e4_1_119"/>
          <p:cNvCxnSpPr>
            <a:stCxn id="634" idx="2"/>
            <a:endCxn id="638" idx="3"/>
          </p:cNvCxnSpPr>
          <p:nvPr/>
        </p:nvCxnSpPr>
        <p:spPr>
          <a:xfrm flipH="1">
            <a:off x="8076775" y="4206550"/>
            <a:ext cx="2190600" cy="9900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g1b6fa6d98e4_1_119"/>
          <p:cNvCxnSpPr/>
          <p:nvPr/>
        </p:nvCxnSpPr>
        <p:spPr>
          <a:xfrm rot="10800000">
            <a:off x="5841488" y="5403700"/>
            <a:ext cx="340500" cy="1518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g1b6fa6d98e4_1_119"/>
          <p:cNvCxnSpPr>
            <a:stCxn id="635" idx="3"/>
          </p:cNvCxnSpPr>
          <p:nvPr/>
        </p:nvCxnSpPr>
        <p:spPr>
          <a:xfrm>
            <a:off x="2701350" y="3869650"/>
            <a:ext cx="1274700" cy="3333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3" name="Google Shape;653;g1b6fa6d98e4_1_119"/>
          <p:cNvSpPr txBox="1"/>
          <p:nvPr/>
        </p:nvSpPr>
        <p:spPr>
          <a:xfrm rot="-984653">
            <a:off x="2727343" y="3142769"/>
            <a:ext cx="1090528" cy="415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98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Info</a:t>
            </a:r>
            <a:endParaRPr sz="1500" dirty="0">
              <a:solidFill>
                <a:srgbClr val="980000"/>
              </a:solidFill>
            </a:endParaRPr>
          </a:p>
        </p:txBody>
      </p:sp>
      <p:sp>
        <p:nvSpPr>
          <p:cNvPr id="654" name="Google Shape;654;g1b6fa6d98e4_1_119"/>
          <p:cNvSpPr txBox="1"/>
          <p:nvPr/>
        </p:nvSpPr>
        <p:spPr>
          <a:xfrm rot="892157">
            <a:off x="2638333" y="3919192"/>
            <a:ext cx="1461335" cy="4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98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Orig</a:t>
            </a:r>
            <a:r>
              <a:rPr lang="en-US" sz="1500" b="1" dirty="0">
                <a:solidFill>
                  <a:srgbClr val="98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/ </a:t>
            </a:r>
            <a:r>
              <a:rPr lang="en-US" sz="1500" b="1" dirty="0" err="1">
                <a:solidFill>
                  <a:srgbClr val="98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Dest</a:t>
            </a:r>
            <a:endParaRPr sz="1500" dirty="0">
              <a:solidFill>
                <a:srgbClr val="980000"/>
              </a:solidFill>
            </a:endParaRPr>
          </a:p>
        </p:txBody>
      </p:sp>
      <p:sp>
        <p:nvSpPr>
          <p:cNvPr id="655" name="Google Shape;655;g1b6fa6d98e4_1_119"/>
          <p:cNvSpPr txBox="1"/>
          <p:nvPr/>
        </p:nvSpPr>
        <p:spPr>
          <a:xfrm rot="1259807">
            <a:off x="2793232" y="4569466"/>
            <a:ext cx="1090938" cy="41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98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 Routes</a:t>
            </a:r>
            <a:endParaRPr sz="1500" dirty="0">
              <a:solidFill>
                <a:srgbClr val="980000"/>
              </a:solidFill>
            </a:endParaRPr>
          </a:p>
        </p:txBody>
      </p:sp>
      <p:sp>
        <p:nvSpPr>
          <p:cNvPr id="656" name="Google Shape;656;g1b6fa6d98e4_1_119"/>
          <p:cNvSpPr txBox="1">
            <a:spLocks noGrp="1"/>
          </p:cNvSpPr>
          <p:nvPr>
            <p:ph type="subTitle" idx="1"/>
          </p:nvPr>
        </p:nvSpPr>
        <p:spPr>
          <a:xfrm>
            <a:off x="766950" y="2928500"/>
            <a:ext cx="198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434343"/>
                </a:solidFill>
              </a:rPr>
              <a:t>User Request</a:t>
            </a:r>
            <a:endParaRPr sz="1700" dirty="0">
              <a:solidFill>
                <a:srgbClr val="434343"/>
              </a:solidFill>
            </a:endParaRPr>
          </a:p>
        </p:txBody>
      </p:sp>
      <p:sp>
        <p:nvSpPr>
          <p:cNvPr id="657" name="Google Shape;657;g1b6fa6d98e4_1_119"/>
          <p:cNvSpPr txBox="1"/>
          <p:nvPr/>
        </p:nvSpPr>
        <p:spPr>
          <a:xfrm>
            <a:off x="618150" y="2229563"/>
            <a:ext cx="227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[ Front-end ]</a:t>
            </a:r>
            <a:endParaRPr sz="1900" dirty="0"/>
          </a:p>
        </p:txBody>
      </p:sp>
      <p:pic>
        <p:nvPicPr>
          <p:cNvPr id="658" name="Google Shape;658;g1b6fa6d98e4_1_119"/>
          <p:cNvPicPr preferRelativeResize="0"/>
          <p:nvPr/>
        </p:nvPicPr>
        <p:blipFill rotWithShape="1">
          <a:blip r:embed="rId3">
            <a:alphaModFix/>
          </a:blip>
          <a:srcRect t="17998" b="21706"/>
          <a:stretch/>
        </p:blipFill>
        <p:spPr>
          <a:xfrm>
            <a:off x="10840611" y="3915380"/>
            <a:ext cx="1022106" cy="7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1b6fa6d98e4_1_119"/>
          <p:cNvSpPr txBox="1">
            <a:spLocks noGrp="1"/>
          </p:cNvSpPr>
          <p:nvPr>
            <p:ph type="subTitle" idx="1"/>
          </p:nvPr>
        </p:nvSpPr>
        <p:spPr>
          <a:xfrm>
            <a:off x="6232976" y="1642700"/>
            <a:ext cx="1887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dirty="0">
                <a:solidFill>
                  <a:srgbClr val="434343"/>
                </a:solidFill>
              </a:rPr>
              <a:t>[ Data Analysis ]</a:t>
            </a:r>
            <a:endParaRPr sz="1700" dirty="0">
              <a:solidFill>
                <a:srgbClr val="434343"/>
              </a:solidFill>
            </a:endParaRPr>
          </a:p>
        </p:txBody>
      </p:sp>
      <p:sp>
        <p:nvSpPr>
          <p:cNvPr id="660" name="Google Shape;660;g1b6fa6d98e4_1_119"/>
          <p:cNvSpPr txBox="1">
            <a:spLocks noGrp="1"/>
          </p:cNvSpPr>
          <p:nvPr>
            <p:ph type="subTitle" idx="1"/>
          </p:nvPr>
        </p:nvSpPr>
        <p:spPr>
          <a:xfrm>
            <a:off x="6200232" y="5772673"/>
            <a:ext cx="1887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dirty="0">
                <a:solidFill>
                  <a:srgbClr val="434343"/>
                </a:solidFill>
              </a:rPr>
              <a:t>[ Algorithm ]</a:t>
            </a:r>
            <a:endParaRPr sz="1700" dirty="0">
              <a:solidFill>
                <a:srgbClr val="434343"/>
              </a:solidFill>
            </a:endParaRPr>
          </a:p>
        </p:txBody>
      </p:sp>
      <p:sp>
        <p:nvSpPr>
          <p:cNvPr id="661" name="Google Shape;661;g1b6fa6d98e4_1_119"/>
          <p:cNvSpPr txBox="1">
            <a:spLocks noGrp="1"/>
          </p:cNvSpPr>
          <p:nvPr>
            <p:ph type="subTitle" idx="1"/>
          </p:nvPr>
        </p:nvSpPr>
        <p:spPr>
          <a:xfrm>
            <a:off x="851808" y="1204091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dirty="0"/>
              <a:t>Overall Process</a:t>
            </a:r>
            <a:endParaRPr dirty="0"/>
          </a:p>
        </p:txBody>
      </p:sp>
      <p:sp>
        <p:nvSpPr>
          <p:cNvPr id="664" name="Google Shape;664;g1b6fa6d98e4_1_119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cxnSp>
        <p:nvCxnSpPr>
          <p:cNvPr id="665" name="Google Shape;665;g1b6fa6d98e4_1_119"/>
          <p:cNvCxnSpPr/>
          <p:nvPr/>
        </p:nvCxnSpPr>
        <p:spPr>
          <a:xfrm rot="10800000" flipH="1">
            <a:off x="5884238" y="2765825"/>
            <a:ext cx="295500" cy="1296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g1b6fa6d98e4_1_119"/>
          <p:cNvCxnSpPr/>
          <p:nvPr/>
        </p:nvCxnSpPr>
        <p:spPr>
          <a:xfrm>
            <a:off x="5862138" y="4647400"/>
            <a:ext cx="321300" cy="1083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g1b6fa6d98e4_1_119"/>
          <p:cNvCxnSpPr/>
          <p:nvPr/>
        </p:nvCxnSpPr>
        <p:spPr>
          <a:xfrm rot="10800000">
            <a:off x="2723400" y="4479550"/>
            <a:ext cx="1291200" cy="4440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0" uiExpand="1" build="p"/>
      <p:bldP spid="639" grpId="0" build="p"/>
      <p:bldP spid="641" grpId="0"/>
      <p:bldP spid="642" grpId="0"/>
      <p:bldP spid="643" grpId="2"/>
      <p:bldP spid="646" grpId="0"/>
      <p:bldP spid="647" grpId="0"/>
      <p:bldP spid="653" grpId="0"/>
      <p:bldP spid="654" grpId="0"/>
      <p:bldP spid="655" grpId="0"/>
      <p:bldP spid="65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a5ea4ddaea_0_12"/>
          <p:cNvSpPr/>
          <p:nvPr/>
        </p:nvSpPr>
        <p:spPr>
          <a:xfrm>
            <a:off x="6453150" y="4145125"/>
            <a:ext cx="5336400" cy="1892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1a5ea4ddaea_0_12"/>
          <p:cNvSpPr/>
          <p:nvPr/>
        </p:nvSpPr>
        <p:spPr>
          <a:xfrm>
            <a:off x="6453150" y="1810950"/>
            <a:ext cx="5336400" cy="220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1a5ea4ddaea_0_12"/>
          <p:cNvSpPr/>
          <p:nvPr/>
        </p:nvSpPr>
        <p:spPr>
          <a:xfrm>
            <a:off x="417900" y="1810950"/>
            <a:ext cx="5336400" cy="4114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1a5ea4ddaea_0_12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677" name="Google Shape;677;g1a5ea4ddaea_0_12"/>
          <p:cNvSpPr txBox="1">
            <a:spLocks noGrp="1"/>
          </p:cNvSpPr>
          <p:nvPr>
            <p:ph type="subTitle" idx="1"/>
          </p:nvPr>
        </p:nvSpPr>
        <p:spPr>
          <a:xfrm>
            <a:off x="851808" y="1204091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/>
              <a:t>Stack</a:t>
            </a:r>
            <a:endParaRPr/>
          </a:p>
        </p:txBody>
      </p:sp>
      <p:pic>
        <p:nvPicPr>
          <p:cNvPr id="678" name="Google Shape;678;g1a5ea4ddaea_0_12"/>
          <p:cNvPicPr preferRelativeResize="0"/>
          <p:nvPr/>
        </p:nvPicPr>
        <p:blipFill rotWithShape="1">
          <a:blip r:embed="rId3">
            <a:alphaModFix/>
          </a:blip>
          <a:srcRect r="33849"/>
          <a:stretch/>
        </p:blipFill>
        <p:spPr>
          <a:xfrm>
            <a:off x="1181950" y="4365088"/>
            <a:ext cx="732500" cy="11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1a5ea4ddaea_0_12"/>
          <p:cNvPicPr preferRelativeResize="0"/>
          <p:nvPr/>
        </p:nvPicPr>
        <p:blipFill rotWithShape="1">
          <a:blip r:embed="rId4">
            <a:alphaModFix/>
          </a:blip>
          <a:srcRect r="20274" b="28931"/>
          <a:stretch/>
        </p:blipFill>
        <p:spPr>
          <a:xfrm>
            <a:off x="2517588" y="4365088"/>
            <a:ext cx="1242202" cy="11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1a5ea4ddaea_0_12"/>
          <p:cNvPicPr preferRelativeResize="0"/>
          <p:nvPr/>
        </p:nvPicPr>
        <p:blipFill rotWithShape="1">
          <a:blip r:embed="rId5">
            <a:alphaModFix/>
          </a:blip>
          <a:srcRect t="17998" b="21706"/>
          <a:stretch/>
        </p:blipFill>
        <p:spPr>
          <a:xfrm>
            <a:off x="3981125" y="2404100"/>
            <a:ext cx="1482476" cy="10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1a5ea4ddaea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3850" y="2161900"/>
            <a:ext cx="1242200" cy="12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1a5ea4ddaea_0_12"/>
          <p:cNvPicPr preferRelativeResize="0"/>
          <p:nvPr/>
        </p:nvPicPr>
        <p:blipFill rotWithShape="1">
          <a:blip r:embed="rId7">
            <a:alphaModFix/>
          </a:blip>
          <a:srcRect t="10299" b="13007"/>
          <a:stretch/>
        </p:blipFill>
        <p:spPr>
          <a:xfrm>
            <a:off x="731962" y="2311325"/>
            <a:ext cx="1482476" cy="113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1a5ea4ddaea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0525" y="2462149"/>
            <a:ext cx="1136794" cy="102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1a5ea4ddaea_0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92325" y="1897350"/>
            <a:ext cx="494225" cy="4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1a5ea4ddaea_0_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9000" y="4336388"/>
            <a:ext cx="1164750" cy="1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1a5ea4ddaea_0_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77600" y="2200625"/>
            <a:ext cx="1164750" cy="1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a5ea4ddaea_0_12"/>
          <p:cNvPicPr preferRelativeResize="0"/>
          <p:nvPr/>
        </p:nvPicPr>
        <p:blipFill rotWithShape="1">
          <a:blip r:embed="rId12">
            <a:alphaModFix/>
          </a:blip>
          <a:srcRect l="15129" t="16378" r="17357" b="14661"/>
          <a:stretch/>
        </p:blipFill>
        <p:spPr>
          <a:xfrm>
            <a:off x="7432558" y="4425593"/>
            <a:ext cx="1702148" cy="107070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1a5ea4ddaea_0_12"/>
          <p:cNvSpPr txBox="1">
            <a:spLocks noGrp="1"/>
          </p:cNvSpPr>
          <p:nvPr>
            <p:ph type="subTitle" idx="1"/>
          </p:nvPr>
        </p:nvSpPr>
        <p:spPr>
          <a:xfrm>
            <a:off x="2239656" y="3663950"/>
            <a:ext cx="16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>
                <a:solidFill>
                  <a:srgbClr val="434343"/>
                </a:solidFill>
              </a:rPr>
              <a:t>Back-end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689" name="Google Shape;689;g1a5ea4ddaea_0_12"/>
          <p:cNvSpPr txBox="1">
            <a:spLocks noGrp="1"/>
          </p:cNvSpPr>
          <p:nvPr>
            <p:ph type="subTitle" idx="1"/>
          </p:nvPr>
        </p:nvSpPr>
        <p:spPr>
          <a:xfrm>
            <a:off x="8497856" y="3523500"/>
            <a:ext cx="16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>
                <a:solidFill>
                  <a:srgbClr val="434343"/>
                </a:solidFill>
              </a:rPr>
              <a:t>Front-end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690" name="Google Shape;690;g1a5ea4ddaea_0_12"/>
          <p:cNvSpPr txBox="1">
            <a:spLocks noGrp="1"/>
          </p:cNvSpPr>
          <p:nvPr>
            <p:ph type="subTitle" idx="1"/>
          </p:nvPr>
        </p:nvSpPr>
        <p:spPr>
          <a:xfrm>
            <a:off x="6972875" y="5540475"/>
            <a:ext cx="43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>
                <a:solidFill>
                  <a:srgbClr val="434343"/>
                </a:solidFill>
              </a:rPr>
              <a:t>Data Analysis &amp; Algorithm</a:t>
            </a:r>
            <a:endParaRPr sz="2400">
              <a:solidFill>
                <a:srgbClr val="434343"/>
              </a:solidFill>
            </a:endParaRPr>
          </a:p>
        </p:txBody>
      </p:sp>
      <p:pic>
        <p:nvPicPr>
          <p:cNvPr id="691" name="Google Shape;691;g1a5ea4ddaea_0_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26449" y="4365072"/>
            <a:ext cx="519875" cy="49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1a5ea4ddaea_0_12"/>
          <p:cNvPicPr preferRelativeResize="0"/>
          <p:nvPr/>
        </p:nvPicPr>
        <p:blipFill rotWithShape="1">
          <a:blip r:embed="rId14">
            <a:alphaModFix/>
          </a:blip>
          <a:srcRect l="15294" r="13733"/>
          <a:stretch/>
        </p:blipFill>
        <p:spPr>
          <a:xfrm>
            <a:off x="3387000" y="1864888"/>
            <a:ext cx="519869" cy="7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1a5ea4ddaea_0_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82378" y="4422457"/>
            <a:ext cx="1088822" cy="103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1a5ea4ddaea_0_12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b6fa6d98e4_6_9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702" name="Google Shape;702;g1b6fa6d98e4_6_9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703" name="Google Shape;703;g1b6fa6d98e4_6_9"/>
          <p:cNvSpPr/>
          <p:nvPr/>
        </p:nvSpPr>
        <p:spPr>
          <a:xfrm>
            <a:off x="-69579" y="0"/>
            <a:ext cx="12252000" cy="6858000"/>
          </a:xfrm>
          <a:prstGeom prst="rect">
            <a:avLst/>
          </a:prstGeom>
          <a:solidFill>
            <a:srgbClr val="000000">
              <a:alpha val="677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1b6fa6d98e4_6_9"/>
          <p:cNvSpPr/>
          <p:nvPr/>
        </p:nvSpPr>
        <p:spPr>
          <a:xfrm>
            <a:off x="168175" y="5316675"/>
            <a:ext cx="11566200" cy="8646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09550" dir="102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5" name="Google Shape;705;g1b6fa6d98e4_6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500" y="2164125"/>
            <a:ext cx="2075668" cy="37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1b6fa6d98e4_6_9"/>
          <p:cNvPicPr preferRelativeResize="0"/>
          <p:nvPr/>
        </p:nvPicPr>
        <p:blipFill>
          <a:blip r:embed="rId4"/>
          <a:srcRect/>
          <a:stretch/>
        </p:blipFill>
        <p:spPr>
          <a:xfrm>
            <a:off x="4650700" y="1836266"/>
            <a:ext cx="2369773" cy="42538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7" name="Google Shape;707;g1b6fa6d98e4_6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25" y="2885272"/>
            <a:ext cx="1547400" cy="277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1b6fa6d98e4_6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2575" y="2856150"/>
            <a:ext cx="1569250" cy="2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b6fa6d98e4_6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9225" y="2117727"/>
            <a:ext cx="2127450" cy="381362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1b6fa6d98e4_6_9"/>
          <p:cNvSpPr txBox="1">
            <a:spLocks noGrp="1"/>
          </p:cNvSpPr>
          <p:nvPr>
            <p:ph type="subTitle" idx="1"/>
          </p:nvPr>
        </p:nvSpPr>
        <p:spPr>
          <a:xfrm>
            <a:off x="2438400" y="1095475"/>
            <a:ext cx="6925800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dirty="0">
                <a:solidFill>
                  <a:schemeClr val="accent6"/>
                </a:solidFill>
              </a:rPr>
              <a:t>Rabbit Application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a5ea4ddaea_0_44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751B85-DD24-2102-AF77-A079006EB4BD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95000"/>
              <a:lumOff val="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SignUp_SignIn">
            <a:hlinkClick r:id="" action="ppaction://media"/>
            <a:extLst>
              <a:ext uri="{FF2B5EF4-FFF2-40B4-BE49-F238E27FC236}">
                <a16:creationId xmlns:a16="http://schemas.microsoft.com/office/drawing/2014/main" id="{FF74AE75-6BC5-7ABA-C872-6AA92F82D6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922"/>
            <a:ext cx="3165049" cy="6857078"/>
          </a:xfrm>
          <a:prstGeom prst="rect">
            <a:avLst/>
          </a:prstGeom>
        </p:spPr>
      </p:pic>
      <p:sp>
        <p:nvSpPr>
          <p:cNvPr id="6" name="Google Shape;687;g1a5ea4ddaea_0_56">
            <a:extLst>
              <a:ext uri="{FF2B5EF4-FFF2-40B4-BE49-F238E27FC236}">
                <a16:creationId xmlns:a16="http://schemas.microsoft.com/office/drawing/2014/main" id="{D4BF0515-03FA-7512-10C0-170109A26678}"/>
              </a:ext>
            </a:extLst>
          </p:cNvPr>
          <p:cNvSpPr txBox="1">
            <a:spLocks/>
          </p:cNvSpPr>
          <p:nvPr/>
        </p:nvSpPr>
        <p:spPr>
          <a:xfrm>
            <a:off x="7240476" y="2606084"/>
            <a:ext cx="82458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buClr>
                <a:srgbClr val="000000"/>
              </a:buClr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Clr>
                <a:srgbClr val="000000"/>
              </a:buClr>
            </a:pPr>
            <a:r>
              <a:rPr lang="en-US" sz="2800" dirty="0">
                <a:solidFill>
                  <a:schemeClr val="accent6"/>
                </a:solidFill>
              </a:rPr>
              <a:t> Sign up / Sign 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b263653d3a_2_67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344284-71B9-8D07-9FD3-B80D3B9C16DE}"/>
              </a:ext>
            </a:extLst>
          </p:cNvPr>
          <p:cNvSpPr/>
          <p:nvPr/>
        </p:nvSpPr>
        <p:spPr>
          <a:xfrm>
            <a:off x="-182880" y="-10271"/>
            <a:ext cx="12439632" cy="6959711"/>
          </a:xfrm>
          <a:prstGeom prst="rect">
            <a:avLst/>
          </a:prstGeom>
          <a:solidFill>
            <a:schemeClr val="bg1">
              <a:lumMod val="95000"/>
              <a:lumOff val="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rofile_Profile Edit">
            <a:hlinkClick r:id="" action="ppaction://media"/>
            <a:extLst>
              <a:ext uri="{FF2B5EF4-FFF2-40B4-BE49-F238E27FC236}">
                <a16:creationId xmlns:a16="http://schemas.microsoft.com/office/drawing/2014/main" id="{3BFC87C7-C5C5-7B2E-ADDD-E123DB8B0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0"/>
            <a:ext cx="3155994" cy="6837458"/>
          </a:xfrm>
          <a:prstGeom prst="rect">
            <a:avLst/>
          </a:prstGeom>
        </p:spPr>
      </p:pic>
      <p:sp>
        <p:nvSpPr>
          <p:cNvPr id="6" name="Google Shape;687;g1a5ea4ddaea_0_56">
            <a:extLst>
              <a:ext uri="{FF2B5EF4-FFF2-40B4-BE49-F238E27FC236}">
                <a16:creationId xmlns:a16="http://schemas.microsoft.com/office/drawing/2014/main" id="{B77F79D8-CEC9-032A-F744-35A8AFDF1B3D}"/>
              </a:ext>
            </a:extLst>
          </p:cNvPr>
          <p:cNvSpPr txBox="1">
            <a:spLocks/>
          </p:cNvSpPr>
          <p:nvPr/>
        </p:nvSpPr>
        <p:spPr>
          <a:xfrm>
            <a:off x="7904208" y="2584312"/>
            <a:ext cx="82458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buClr>
                <a:srgbClr val="000000"/>
              </a:buClr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Clr>
                <a:srgbClr val="000000"/>
              </a:buClr>
            </a:pPr>
            <a:r>
              <a:rPr lang="en-US" sz="2800" dirty="0">
                <a:solidFill>
                  <a:schemeClr val="accent6"/>
                </a:solidFill>
              </a:rPr>
              <a:t> Profile 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8fa91bd3d_0_93"/>
          <p:cNvSpPr txBox="1">
            <a:spLocks noGrp="1"/>
          </p:cNvSpPr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dist="19050" dir="5400000" algn="bl" rotWithShape="0">
              <a:srgbClr val="000000"/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1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116" name="Google Shape;116;g168fa91bd3d_0_93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7" name="Google Shape;117;g168fa91bd3d_0_93"/>
          <p:cNvSpPr txBox="1">
            <a:spLocks noGrp="1"/>
          </p:cNvSpPr>
          <p:nvPr>
            <p:ph type="subTitle" idx="1"/>
          </p:nvPr>
        </p:nvSpPr>
        <p:spPr>
          <a:xfrm>
            <a:off x="3928175" y="3735927"/>
            <a:ext cx="517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Project Introduction</a:t>
            </a:r>
            <a:endParaRPr sz="3000" b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a5ea4ddaea_0_50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8F382D-974F-E8A8-D15C-4E4E4147B78A}"/>
              </a:ext>
            </a:extLst>
          </p:cNvPr>
          <p:cNvSpPr/>
          <p:nvPr/>
        </p:nvSpPr>
        <p:spPr>
          <a:xfrm>
            <a:off x="0" y="10885"/>
            <a:ext cx="12192000" cy="6857999"/>
          </a:xfrm>
          <a:prstGeom prst="rect">
            <a:avLst/>
          </a:prstGeom>
          <a:solidFill>
            <a:schemeClr val="bg1">
              <a:lumMod val="95000"/>
              <a:lumOff val="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olygon Function">
            <a:hlinkClick r:id="" action="ppaction://media"/>
            <a:extLst>
              <a:ext uri="{FF2B5EF4-FFF2-40B4-BE49-F238E27FC236}">
                <a16:creationId xmlns:a16="http://schemas.microsoft.com/office/drawing/2014/main" id="{684F4932-D825-CB89-18D0-0DC7F511B4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2"/>
            <a:ext cx="3165474" cy="6857998"/>
          </a:xfrm>
          <a:prstGeom prst="rect">
            <a:avLst/>
          </a:prstGeom>
        </p:spPr>
      </p:pic>
      <p:sp>
        <p:nvSpPr>
          <p:cNvPr id="4" name="Google Shape;687;g1a5ea4ddaea_0_56">
            <a:extLst>
              <a:ext uri="{FF2B5EF4-FFF2-40B4-BE49-F238E27FC236}">
                <a16:creationId xmlns:a16="http://schemas.microsoft.com/office/drawing/2014/main" id="{4D00C809-8A7E-D36B-9331-F8F1AF6D661D}"/>
              </a:ext>
            </a:extLst>
          </p:cNvPr>
          <p:cNvSpPr txBox="1">
            <a:spLocks/>
          </p:cNvSpPr>
          <p:nvPr/>
        </p:nvSpPr>
        <p:spPr>
          <a:xfrm>
            <a:off x="7447302" y="2510549"/>
            <a:ext cx="8245800" cy="111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buClr>
                <a:srgbClr val="000000"/>
              </a:buClr>
            </a:pPr>
            <a:endParaRPr lang="en-US" sz="2800" dirty="0">
              <a:solidFill>
                <a:schemeClr val="accent6"/>
              </a:solidFill>
            </a:endParaRPr>
          </a:p>
          <a:p>
            <a:pPr marL="0" indent="0">
              <a:buClr>
                <a:srgbClr val="000000"/>
              </a:buClr>
            </a:pPr>
            <a:r>
              <a:rPr lang="en-US" sz="2800" dirty="0">
                <a:solidFill>
                  <a:schemeClr val="accent6"/>
                </a:solidFill>
              </a:rPr>
              <a:t> Polygon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a5ea4ddaea_0_56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FECDDE-A91E-50AE-1577-225F72A495B2}"/>
              </a:ext>
            </a:extLst>
          </p:cNvPr>
          <p:cNvSpPr/>
          <p:nvPr/>
        </p:nvSpPr>
        <p:spPr>
          <a:xfrm>
            <a:off x="0" y="6264"/>
            <a:ext cx="12192000" cy="6857999"/>
          </a:xfrm>
          <a:prstGeom prst="rect">
            <a:avLst/>
          </a:prstGeom>
          <a:solidFill>
            <a:schemeClr val="bg1">
              <a:lumMod val="95000"/>
              <a:lumOff val="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7" name="Google Shape;687;g1a5ea4ddaea_0_56"/>
          <p:cNvSpPr txBox="1">
            <a:spLocks noGrp="1"/>
          </p:cNvSpPr>
          <p:nvPr>
            <p:ph type="subTitle" idx="1"/>
          </p:nvPr>
        </p:nvSpPr>
        <p:spPr>
          <a:xfrm>
            <a:off x="6330175" y="2445093"/>
            <a:ext cx="8245800" cy="1241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sz="3200" dirty="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chemeClr val="accent6"/>
                </a:solidFill>
              </a:rPr>
              <a:t>Direction Recommendation</a:t>
            </a:r>
            <a:endParaRPr sz="2800" dirty="0">
              <a:solidFill>
                <a:schemeClr val="accent6"/>
              </a:solidFill>
            </a:endParaRPr>
          </a:p>
        </p:txBody>
      </p:sp>
      <p:pic>
        <p:nvPicPr>
          <p:cNvPr id="5" name="Main Function 1">
            <a:hlinkClick r:id="" action="ppaction://media"/>
            <a:extLst>
              <a:ext uri="{FF2B5EF4-FFF2-40B4-BE49-F238E27FC236}">
                <a16:creationId xmlns:a16="http://schemas.microsoft.com/office/drawing/2014/main" id="{0872A795-542D-D43A-6B7F-15FDDF115E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-6264"/>
            <a:ext cx="316547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a5ea4ddaea_0_56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FECDDE-A91E-50AE-1577-225F72A495B2}"/>
              </a:ext>
            </a:extLst>
          </p:cNvPr>
          <p:cNvSpPr/>
          <p:nvPr/>
        </p:nvSpPr>
        <p:spPr>
          <a:xfrm>
            <a:off x="0" y="6264"/>
            <a:ext cx="12192000" cy="6857999"/>
          </a:xfrm>
          <a:prstGeom prst="rect">
            <a:avLst/>
          </a:prstGeom>
          <a:solidFill>
            <a:schemeClr val="bg1">
              <a:lumMod val="95000"/>
              <a:lumOff val="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7" name="Google Shape;687;g1a5ea4ddaea_0_56"/>
          <p:cNvSpPr txBox="1">
            <a:spLocks noGrp="1"/>
          </p:cNvSpPr>
          <p:nvPr>
            <p:ph type="subTitle" idx="1"/>
          </p:nvPr>
        </p:nvSpPr>
        <p:spPr>
          <a:xfrm>
            <a:off x="6330175" y="2445093"/>
            <a:ext cx="8245800" cy="1241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sz="3200" dirty="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chemeClr val="accent6"/>
                </a:solidFill>
              </a:rPr>
              <a:t>Direction Recommendation</a:t>
            </a:r>
            <a:endParaRPr sz="2800" dirty="0">
              <a:solidFill>
                <a:schemeClr val="accent6"/>
              </a:solidFill>
            </a:endParaRPr>
          </a:p>
        </p:txBody>
      </p:sp>
      <p:pic>
        <p:nvPicPr>
          <p:cNvPr id="4" name="Main Function 2">
            <a:hlinkClick r:id="" action="ppaction://media"/>
            <a:extLst>
              <a:ext uri="{FF2B5EF4-FFF2-40B4-BE49-F238E27FC236}">
                <a16:creationId xmlns:a16="http://schemas.microsoft.com/office/drawing/2014/main" id="{35644805-38DF-82E0-877A-7BE3EF55B1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6263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a5ea4ddaea_0_56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FECDDE-A91E-50AE-1577-225F72A495B2}"/>
              </a:ext>
            </a:extLst>
          </p:cNvPr>
          <p:cNvSpPr/>
          <p:nvPr/>
        </p:nvSpPr>
        <p:spPr>
          <a:xfrm>
            <a:off x="0" y="6264"/>
            <a:ext cx="12192000" cy="6857999"/>
          </a:xfrm>
          <a:prstGeom prst="rect">
            <a:avLst/>
          </a:prstGeom>
          <a:solidFill>
            <a:schemeClr val="bg1">
              <a:lumMod val="95000"/>
              <a:lumOff val="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7" name="Google Shape;687;g1a5ea4ddaea_0_56"/>
          <p:cNvSpPr txBox="1">
            <a:spLocks noGrp="1"/>
          </p:cNvSpPr>
          <p:nvPr>
            <p:ph type="subTitle" idx="1"/>
          </p:nvPr>
        </p:nvSpPr>
        <p:spPr>
          <a:xfrm>
            <a:off x="6330175" y="2445093"/>
            <a:ext cx="8245800" cy="1241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sz="3200" dirty="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chemeClr val="accent6"/>
                </a:solidFill>
              </a:rPr>
              <a:t>Direction Recommendation</a:t>
            </a:r>
            <a:endParaRPr sz="2800" dirty="0">
              <a:solidFill>
                <a:schemeClr val="accent6"/>
              </a:solidFill>
            </a:endParaRPr>
          </a:p>
        </p:txBody>
      </p:sp>
      <p:pic>
        <p:nvPicPr>
          <p:cNvPr id="5" name="Main Function 4_Bm0yed.mp4">
            <a:hlinkClick r:id="" action="ppaction://media"/>
            <a:extLst>
              <a:ext uri="{FF2B5EF4-FFF2-40B4-BE49-F238E27FC236}">
                <a16:creationId xmlns:a16="http://schemas.microsoft.com/office/drawing/2014/main" id="{DC658FCA-70AC-B428-8E8E-88EB370686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-6264"/>
            <a:ext cx="316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1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6ed424e4d1_1_50"/>
          <p:cNvSpPr txBox="1">
            <a:spLocks noGrp="1"/>
          </p:cNvSpPr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dist="19050" dir="5400000" algn="bl" rotWithShape="0">
              <a:srgbClr val="000000"/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Part 6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747" name="Google Shape;747;g16ed424e4d1_1_50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748" name="Google Shape;748;g16ed424e4d1_1_50"/>
          <p:cNvSpPr txBox="1">
            <a:spLocks noGrp="1"/>
          </p:cNvSpPr>
          <p:nvPr>
            <p:ph type="subTitle" idx="1"/>
          </p:nvPr>
        </p:nvSpPr>
        <p:spPr>
          <a:xfrm>
            <a:off x="4721100" y="3634250"/>
            <a:ext cx="274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</a:t>
            </a:r>
            <a:endParaRPr sz="3000" b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b263653d3a_2_0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923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755" name="Google Shape;755;g1b263653d3a_2_0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/>
              <a:t>Summary of process in 4 months</a:t>
            </a:r>
            <a:endParaRPr/>
          </a:p>
        </p:txBody>
      </p:sp>
      <p:pic>
        <p:nvPicPr>
          <p:cNvPr id="756" name="Google Shape;756;g1b263653d3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00" y="2730275"/>
            <a:ext cx="10351526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1b263653d3a_2_0"/>
          <p:cNvSpPr>
            <a:spLocks noGrp="1"/>
          </p:cNvSpPr>
          <p:nvPr>
            <p:ph type="sldNum" idx="12"/>
          </p:nvPr>
        </p:nvSpPr>
        <p:spPr>
          <a:xfrm>
            <a:off x="10150734" y="63336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a5ea4ddaea_0_5"/>
          <p:cNvSpPr/>
          <p:nvPr/>
        </p:nvSpPr>
        <p:spPr>
          <a:xfrm>
            <a:off x="4270038" y="1895750"/>
            <a:ext cx="3747300" cy="394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g1a5ea4ddaea_0_5"/>
          <p:cNvSpPr/>
          <p:nvPr/>
        </p:nvSpPr>
        <p:spPr>
          <a:xfrm>
            <a:off x="317425" y="1895750"/>
            <a:ext cx="3747300" cy="394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1a5ea4ddaea_0_5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923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766" name="Google Shape;766;g1a5ea4ddaea_0_5"/>
          <p:cNvSpPr txBox="1">
            <a:spLocks noGrp="1"/>
          </p:cNvSpPr>
          <p:nvPr>
            <p:ph type="subTitle" idx="1"/>
          </p:nvPr>
        </p:nvSpPr>
        <p:spPr>
          <a:xfrm>
            <a:off x="978404" y="1345175"/>
            <a:ext cx="334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/>
              <a:t>Novelty</a:t>
            </a:r>
            <a:endParaRPr/>
          </a:p>
        </p:txBody>
      </p:sp>
      <p:sp>
        <p:nvSpPr>
          <p:cNvPr id="767" name="Google Shape;767;g1a5ea4ddaea_0_5"/>
          <p:cNvSpPr txBox="1">
            <a:spLocks noGrp="1"/>
          </p:cNvSpPr>
          <p:nvPr>
            <p:ph type="subTitle" idx="1"/>
          </p:nvPr>
        </p:nvSpPr>
        <p:spPr>
          <a:xfrm>
            <a:off x="4222350" y="4926500"/>
            <a:ext cx="38427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Model’s Ability of</a:t>
            </a:r>
            <a:endParaRPr sz="20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Predicting Crime Density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768" name="Google Shape;768;g1a5ea4ddaea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368" y="2230812"/>
            <a:ext cx="837261" cy="85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1a5ea4ddae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25" y="3972125"/>
            <a:ext cx="666550" cy="6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1a5ea4ddaea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010" y="3972128"/>
            <a:ext cx="772006" cy="77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1a5ea4ddaea_0_5"/>
          <p:cNvSpPr/>
          <p:nvPr/>
        </p:nvSpPr>
        <p:spPr>
          <a:xfrm>
            <a:off x="1382559" y="3518849"/>
            <a:ext cx="188400" cy="188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1a5ea4ddaea_0_5"/>
          <p:cNvSpPr txBox="1">
            <a:spLocks noGrp="1"/>
          </p:cNvSpPr>
          <p:nvPr>
            <p:ph type="subTitle" idx="1"/>
          </p:nvPr>
        </p:nvSpPr>
        <p:spPr>
          <a:xfrm>
            <a:off x="257550" y="4926500"/>
            <a:ext cx="38427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101A"/>
                </a:solidFill>
              </a:rPr>
              <a:t>Collected lots of Datasets</a:t>
            </a:r>
            <a:endParaRPr sz="2000">
              <a:solidFill>
                <a:srgbClr val="0E101A"/>
              </a:solidFill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101A"/>
                </a:solidFill>
              </a:rPr>
              <a:t>Verified &amp; Analyzed</a:t>
            </a:r>
            <a:endParaRPr sz="2000">
              <a:solidFill>
                <a:srgbClr val="0E101A"/>
              </a:solidFill>
            </a:endParaRPr>
          </a:p>
        </p:txBody>
      </p:sp>
      <p:sp>
        <p:nvSpPr>
          <p:cNvPr id="773" name="Google Shape;773;g1a5ea4ddaea_0_5"/>
          <p:cNvSpPr/>
          <p:nvPr/>
        </p:nvSpPr>
        <p:spPr>
          <a:xfrm>
            <a:off x="1988588" y="3477598"/>
            <a:ext cx="270900" cy="27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4" name="Google Shape;774;g1a5ea4ddaea_0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3711" y="2148312"/>
            <a:ext cx="906125" cy="906103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1a5ea4ddaea_0_5"/>
          <p:cNvSpPr/>
          <p:nvPr/>
        </p:nvSpPr>
        <p:spPr>
          <a:xfrm>
            <a:off x="2608154" y="3431901"/>
            <a:ext cx="365700" cy="36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1a5ea4ddaea_0_5"/>
          <p:cNvSpPr/>
          <p:nvPr/>
        </p:nvSpPr>
        <p:spPr>
          <a:xfrm>
            <a:off x="8187150" y="1895750"/>
            <a:ext cx="3747300" cy="394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1a5ea4ddaea_0_5"/>
          <p:cNvSpPr txBox="1">
            <a:spLocks noGrp="1"/>
          </p:cNvSpPr>
          <p:nvPr>
            <p:ph type="subTitle" idx="1"/>
          </p:nvPr>
        </p:nvSpPr>
        <p:spPr>
          <a:xfrm>
            <a:off x="8187150" y="4926500"/>
            <a:ext cx="38427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Selecting Personal</a:t>
            </a:r>
            <a:endParaRPr sz="20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Crime Types 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778" name="Google Shape;778;g1a5ea4ddaea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1219" y="2026025"/>
            <a:ext cx="3274574" cy="280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1a5ea4ddaea_0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3163" y="2093208"/>
            <a:ext cx="2585662" cy="26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1a5ea4ddaea_0_5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b263653d3a_2_26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923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787" name="Google Shape;787;g1b263653d3a_2_26"/>
          <p:cNvSpPr>
            <a:spLocks noGrp="1"/>
          </p:cNvSpPr>
          <p:nvPr>
            <p:ph type="sldNum" idx="12"/>
          </p:nvPr>
        </p:nvSpPr>
        <p:spPr>
          <a:xfrm>
            <a:off x="11299112" y="6181281"/>
            <a:ext cx="4878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788" name="Google Shape;788;g1b263653d3a_2_26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/>
              <a:t>Future Research</a:t>
            </a:r>
            <a:endParaRPr/>
          </a:p>
        </p:txBody>
      </p:sp>
      <p:sp>
        <p:nvSpPr>
          <p:cNvPr id="789" name="Google Shape;789;g1b263653d3a_2_26"/>
          <p:cNvSpPr txBox="1">
            <a:spLocks noGrp="1"/>
          </p:cNvSpPr>
          <p:nvPr>
            <p:ph type="subTitle" idx="1"/>
          </p:nvPr>
        </p:nvSpPr>
        <p:spPr>
          <a:xfrm>
            <a:off x="1473200" y="2311325"/>
            <a:ext cx="898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0">
                <a:solidFill>
                  <a:schemeClr val="dk1"/>
                </a:solidFill>
              </a:rPr>
              <a:t>- Predicting generally: use recent data, not only from 2018 &amp; 2019</a:t>
            </a:r>
            <a:endParaRPr sz="2100" b="0">
              <a:solidFill>
                <a:schemeClr val="dk1"/>
              </a:solidFill>
            </a:endParaRPr>
          </a:p>
        </p:txBody>
      </p:sp>
      <p:sp>
        <p:nvSpPr>
          <p:cNvPr id="790" name="Google Shape;790;g1b263653d3a_2_26"/>
          <p:cNvSpPr txBox="1">
            <a:spLocks noGrp="1"/>
          </p:cNvSpPr>
          <p:nvPr>
            <p:ph type="subTitle" idx="1"/>
          </p:nvPr>
        </p:nvSpPr>
        <p:spPr>
          <a:xfrm>
            <a:off x="1473200" y="3090300"/>
            <a:ext cx="822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0">
                <a:solidFill>
                  <a:schemeClr val="dk1"/>
                </a:solidFill>
              </a:rPr>
              <a:t>- Extend the user scope to include drivers</a:t>
            </a:r>
            <a:endParaRPr sz="2100" b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b52a760522_0_0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923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798" name="Google Shape;798;g1b52a760522_0_0"/>
          <p:cNvSpPr txBox="1">
            <a:spLocks noGrp="1"/>
          </p:cNvSpPr>
          <p:nvPr>
            <p:ph type="subTitle" idx="1"/>
          </p:nvPr>
        </p:nvSpPr>
        <p:spPr>
          <a:xfrm>
            <a:off x="978408" y="1345166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/>
              <a:t>Expected Effect</a:t>
            </a:r>
            <a:endParaRPr/>
          </a:p>
        </p:txBody>
      </p:sp>
      <p:sp>
        <p:nvSpPr>
          <p:cNvPr id="814" name="Google Shape;814;g1b52a760522_0_0"/>
          <p:cNvSpPr>
            <a:spLocks noGrp="1"/>
          </p:cNvSpPr>
          <p:nvPr>
            <p:ph type="sldNum" idx="12"/>
          </p:nvPr>
        </p:nvSpPr>
        <p:spPr>
          <a:xfrm>
            <a:off x="10122997" y="6211010"/>
            <a:ext cx="336000" cy="336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816" name="Google Shape;816;g1b52a76052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029" y="1581935"/>
            <a:ext cx="2191563" cy="417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0;g16aa4c9592e_0_10">
            <a:extLst>
              <a:ext uri="{FF2B5EF4-FFF2-40B4-BE49-F238E27FC236}">
                <a16:creationId xmlns:a16="http://schemas.microsoft.com/office/drawing/2014/main" id="{72E0E25E-C276-48CF-25D6-E33836201D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9543" y="3775813"/>
            <a:ext cx="1625400" cy="16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1;g16aa4c9592e_0_10">
            <a:extLst>
              <a:ext uri="{FF2B5EF4-FFF2-40B4-BE49-F238E27FC236}">
                <a16:creationId xmlns:a16="http://schemas.microsoft.com/office/drawing/2014/main" id="{ED45C215-5897-C96F-30D7-D9F16883268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6863" y="3429000"/>
            <a:ext cx="2522300" cy="26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3;g16aa4c9592e_0_10">
            <a:extLst>
              <a:ext uri="{FF2B5EF4-FFF2-40B4-BE49-F238E27FC236}">
                <a16:creationId xmlns:a16="http://schemas.microsoft.com/office/drawing/2014/main" id="{6E3170F9-26CE-A25B-F6EA-E69C301EF7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0783" y="4697476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4;g16aa4c9592e_0_10">
            <a:extLst>
              <a:ext uri="{FF2B5EF4-FFF2-40B4-BE49-F238E27FC236}">
                <a16:creationId xmlns:a16="http://schemas.microsoft.com/office/drawing/2014/main" id="{472D6B83-0AB2-1B38-A67F-9E3F4DF87C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9058" y="4697476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25;g16aa4c9592e_0_10">
            <a:extLst>
              <a:ext uri="{FF2B5EF4-FFF2-40B4-BE49-F238E27FC236}">
                <a16:creationId xmlns:a16="http://schemas.microsoft.com/office/drawing/2014/main" id="{27295EA8-37E6-34E2-B747-D693B559F02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1933" y="4697476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6;g16aa4c9592e_0_10">
            <a:extLst>
              <a:ext uri="{FF2B5EF4-FFF2-40B4-BE49-F238E27FC236}">
                <a16:creationId xmlns:a16="http://schemas.microsoft.com/office/drawing/2014/main" id="{FC517563-FBFD-FACA-9538-BF834D9BF4E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98233" y="4697476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27;g16aa4c9592e_0_10">
            <a:extLst>
              <a:ext uri="{FF2B5EF4-FFF2-40B4-BE49-F238E27FC236}">
                <a16:creationId xmlns:a16="http://schemas.microsoft.com/office/drawing/2014/main" id="{34C762DF-2C49-38EC-15B4-B09DBB353D6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26658" y="4697476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28;g16aa4c9592e_0_10">
            <a:extLst>
              <a:ext uri="{FF2B5EF4-FFF2-40B4-BE49-F238E27FC236}">
                <a16:creationId xmlns:a16="http://schemas.microsoft.com/office/drawing/2014/main" id="{47A45BEA-2EFC-9950-6796-02518240A3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09733" y="4697476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29;g16aa4c9592e_0_10">
            <a:extLst>
              <a:ext uri="{FF2B5EF4-FFF2-40B4-BE49-F238E27FC236}">
                <a16:creationId xmlns:a16="http://schemas.microsoft.com/office/drawing/2014/main" id="{09F69653-5311-5DFC-EAEE-1C71B89C197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8158" y="4697476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30;g16aa4c9592e_0_10">
            <a:extLst>
              <a:ext uri="{FF2B5EF4-FFF2-40B4-BE49-F238E27FC236}">
                <a16:creationId xmlns:a16="http://schemas.microsoft.com/office/drawing/2014/main" id="{C8C3DA6B-08C0-65A4-5521-D0F76972A6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21241" y="4697474"/>
            <a:ext cx="786175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31;g16aa4c9592e_0_10">
            <a:extLst>
              <a:ext uri="{FF2B5EF4-FFF2-40B4-BE49-F238E27FC236}">
                <a16:creationId xmlns:a16="http://schemas.microsoft.com/office/drawing/2014/main" id="{E96D98B4-8170-F2C2-FD0F-854759F733A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5233" y="4697476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32;g16aa4c9592e_0_10">
            <a:extLst>
              <a:ext uri="{FF2B5EF4-FFF2-40B4-BE49-F238E27FC236}">
                <a16:creationId xmlns:a16="http://schemas.microsoft.com/office/drawing/2014/main" id="{33B69D16-8DF3-BEB3-5125-AE7C5B0942A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51583" y="4697476"/>
            <a:ext cx="1132876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33;g16aa4c9592e_0_10">
            <a:extLst>
              <a:ext uri="{FF2B5EF4-FFF2-40B4-BE49-F238E27FC236}">
                <a16:creationId xmlns:a16="http://schemas.microsoft.com/office/drawing/2014/main" id="{7ED62207-6548-2DCE-5287-EEC772195FD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8408" y="4697476"/>
            <a:ext cx="1132876" cy="10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37;g16aa4c9592e_0_10">
            <a:extLst>
              <a:ext uri="{FF2B5EF4-FFF2-40B4-BE49-F238E27FC236}">
                <a16:creationId xmlns:a16="http://schemas.microsoft.com/office/drawing/2014/main" id="{85E1A592-1C9D-828F-A29B-DAD62F8B0BFB}"/>
              </a:ext>
            </a:extLst>
          </p:cNvPr>
          <p:cNvSpPr txBox="1"/>
          <p:nvPr/>
        </p:nvSpPr>
        <p:spPr>
          <a:xfrm>
            <a:off x="4915241" y="3416953"/>
            <a:ext cx="227091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Team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ChasingFox</a:t>
            </a:r>
            <a:endParaRPr sz="1600" b="0" i="0" u="none" strike="noStrike" cap="none" dirty="0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" name="Google Shape;149;g16aa4c9592e_0_10">
            <a:extLst>
              <a:ext uri="{FF2B5EF4-FFF2-40B4-BE49-F238E27FC236}">
                <a16:creationId xmlns:a16="http://schemas.microsoft.com/office/drawing/2014/main" id="{B6D99FB9-E820-D31D-F992-58C02B288A2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64996" y="3166382"/>
            <a:ext cx="1488901" cy="71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a5ea4ddaea_0_0"/>
          <p:cNvSpPr txBox="1">
            <a:spLocks noGrp="1"/>
          </p:cNvSpPr>
          <p:nvPr>
            <p:ph type="ctrTitle"/>
          </p:nvPr>
        </p:nvSpPr>
        <p:spPr>
          <a:xfrm>
            <a:off x="3688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dist="19050" dir="5400000" algn="bl" rotWithShape="0">
              <a:srgbClr val="000000"/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Reference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822" name="Google Shape;822;g1a5ea4ddaea_0_0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3c1f7d696_3_151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4" name="Google Shape;124;g173c1f7d696_3_151"/>
          <p:cNvSpPr txBox="1">
            <a:spLocks noGrp="1"/>
          </p:cNvSpPr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Project Introduction</a:t>
            </a:r>
            <a:endParaRPr/>
          </a:p>
        </p:txBody>
      </p:sp>
      <p:sp>
        <p:nvSpPr>
          <p:cNvPr id="125" name="Google Shape;125;g173c1f7d696_3_151"/>
          <p:cNvSpPr txBox="1"/>
          <p:nvPr/>
        </p:nvSpPr>
        <p:spPr>
          <a:xfrm>
            <a:off x="2633100" y="2721000"/>
            <a:ext cx="6925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8000" i="0" strike="noStrike" cap="none">
                <a:solidFill>
                  <a:srgbClr val="000000"/>
                </a:solidFill>
                <a:highlight>
                  <a:srgbClr val="FFD966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Public Safety</a:t>
            </a:r>
            <a:endParaRPr sz="8000" i="0" strike="noStrike" cap="none">
              <a:solidFill>
                <a:srgbClr val="000000"/>
              </a:solidFill>
              <a:highlight>
                <a:srgbClr val="FFD966"/>
              </a:highlight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26" name="Google Shape;126;g173c1f7d696_3_151"/>
          <p:cNvSpPr txBox="1">
            <a:spLocks noGrp="1"/>
          </p:cNvSpPr>
          <p:nvPr>
            <p:ph type="subTitle" idx="1"/>
          </p:nvPr>
        </p:nvSpPr>
        <p:spPr>
          <a:xfrm>
            <a:off x="978408" y="1231829"/>
            <a:ext cx="692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Problem Definition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710e428f0a_4_8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923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829" name="Google Shape;829;g1710e428f0a_4_8"/>
          <p:cNvSpPr txBox="1">
            <a:spLocks noGrp="1"/>
          </p:cNvSpPr>
          <p:nvPr>
            <p:ph type="body" idx="2"/>
          </p:nvPr>
        </p:nvSpPr>
        <p:spPr>
          <a:xfrm>
            <a:off x="852525" y="1174575"/>
            <a:ext cx="9871500" cy="4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[1] J. Horton. ”US crime: Is America seeing a surge in violence?”. BBC.</a:t>
            </a:r>
            <a:b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https://www.bbc.com/news/57581270 (accessed Sep. 28)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Galbrun, E., Pelechrinis, K., &amp; Terzi, E. (2016). Urban navigation beyond shortest route: The case of safe paths. Information Systems, 57, 160-171.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Goel, N., Sharma, R., Nikhil, N., Mahanoor, S. D., &amp; Saini, M. (2017, December). A crowd-sourced adaptive safe navigation for smart cities. In </a:t>
            </a:r>
            <a:r>
              <a:rPr lang="en-US" sz="15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2017 IEEE International Symposium on Multimedia (ISM)</a:t>
            </a: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(pp. 382-387). IEEE.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[4] Crimes - Map, Chicago Data Portal, Sep 15, 2011. [Online]. Available: https://data.cityofchicago.org/Public-Safety/Crimes-Map/dfnk-7re6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[5] CTA Bus Stops, Chicago Data Portal, Feb 28, 2017. [Online]. Available: https://data.cityofchicago.org/Transportation/CTA-Bus-Stops/hvnx-qtky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[6] Police Stations, Chicago Data Portal, June 10, 2016. [Online]. Available: https://data.cityofchicago.org/Public-Safety/Police-Stations/z8bn-74gv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[7] Fire Stations, Chicago Data Portal, Apr 18, 2019. [Online]. Available: https://data.cityofchicago.org/Public-Safety/Fire-Stations/28km-gtjn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830" name="Google Shape;830;g1710e428f0a_4_8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710e428f0a_4_0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923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837" name="Google Shape;837;g1710e428f0a_4_0"/>
          <p:cNvSpPr txBox="1">
            <a:spLocks noGrp="1"/>
          </p:cNvSpPr>
          <p:nvPr>
            <p:ph type="body" idx="2"/>
          </p:nvPr>
        </p:nvSpPr>
        <p:spPr>
          <a:xfrm>
            <a:off x="852425" y="1146150"/>
            <a:ext cx="9871500" cy="4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[8] Libraries - Locations, Contact Information and Usual hours of Operation, Chicago Data Portal, Oct 28, 2021. [Online]. Available: https://data.cityofchicago.org/Education/Libraries-Locations-Contact-Information-and-Usual-/x8fc-8rcq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[9] Chicago Public Schools - School Locations SY2021 - Map, Chicago Data Portal, Jan 10, 2022. [Online]. Available: https://data.cityofchicago.org/Education/Chicago-Public-Schools-School-Locations-SY2021-Map/9ybt-s3ms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[10] Family and Support Services Delegate Agencies, Chicago Data Portal, Oct, 7. 2015. [Online]. Available: https://data.cityofchicago.org/Health-Human-Services/Family-and-Support-Services-Delegate-Agencies/jmw7-ijg5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[11] 311 service requests - vacant and abandoned buildings reported - historical, Chicago Data Portal, Mar, 7. 2019. [Online]. Available: https://data.cityofchicago.org/Service-Requests/311-Service-Requests-Vacant-and-Abandoned-Building/7nii-7srd/data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[12] 311 Service Requests - Street Lights - All Out - No Duplicates, Chicago Data Portal, Apr, 17. 2019. [Online]. Available: https://data.cityofchicago.org/Service-Requests/311-Service-Requests-Street-Lights-All-Out No-Dupl/756k-itxx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[13] 311 Service Requests – Sanitation Code Complaints - Historical, Chicago Data Portal, Mar 7, 2019. [Online]. Available: https://data.cityofchicago.org/Service-Requests/311-Service-Requests-Sanitation-Code-Complaints-Hi/me59-5fac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</p:txBody>
      </p:sp>
      <p:sp>
        <p:nvSpPr>
          <p:cNvPr id="838" name="Google Shape;838;g1710e428f0a_4_0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b5bbf65f0f_0_0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923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845" name="Google Shape;845;g1b5bbf65f0f_0_0"/>
          <p:cNvSpPr txBox="1">
            <a:spLocks noGrp="1"/>
          </p:cNvSpPr>
          <p:nvPr>
            <p:ph type="body" idx="2"/>
          </p:nvPr>
        </p:nvSpPr>
        <p:spPr>
          <a:xfrm>
            <a:off x="852425" y="1146150"/>
            <a:ext cx="9871500" cy="4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[14] 311 Service Requests - Graffiti Removal - Historical, Chicago Data Portal, Mar 7, 2019. [Online].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Available: https://data.cityofchicago.org/Service-Requests/311-Service-Requests-Graffiti-Removal-Historical/hec5-y4x5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[15] Violence Reduction - Shotspotter Alerts, Chicago Data Portal, Sep 15, 2022. [Online]. Available: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https://data.cityofchicago.org/Public-Safety/Violence-Reduction-Shotspotter-Alerts/3h7q-7mdb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[16] </a:t>
            </a:r>
            <a:r>
              <a:rPr lang="en-US" sz="1500" i="1">
                <a:latin typeface="Times New Roman"/>
                <a:ea typeface="Times New Roman"/>
                <a:cs typeface="Times New Roman"/>
                <a:sym typeface="Times New Roman"/>
              </a:rPr>
              <a:t>Illinois General Assembly - Legislation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. (n.d.). Retrieved October 16, 2022, from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https://www.ilga.gov/legislation/ilcs/ilcs2.asp?ChapterID=5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[17] K. Spielberger, A. Marshall, C. Laval, A. Leonatti, B. Molitor, J. Fawbush, L. Temme, M. Buck, J. Calvopina, R. Dahl, S. Ellison, C. Hodder, T. Kelly, and J. Walker. “List of Criminal Charges.” FindLaw. https://www.findlaw.com/criminal/criminal-charges/view-all-criminal-charges.html# (accessed Nov. 18, 2022).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[18] U.S. Department of Justice. 112th Congress, 1st Session. (2012). </a:t>
            </a:r>
            <a:r>
              <a:rPr lang="en-US" sz="1500" i="1">
                <a:latin typeface="Times New Roman"/>
                <a:ea typeface="Times New Roman"/>
                <a:cs typeface="Times New Roman"/>
                <a:sym typeface="Times New Roman"/>
              </a:rPr>
              <a:t>Crimes Against Persons, Property, and Society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. [Online]. Available: FBI UCR Library: NIBRS File: 2011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[19] “Crimes A-Z.” LV Criminal Defense. https://www.lvcriminaldefense.com/crimes-a-z/ (accessed Nov. 18, 2022).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[20] “List of Common Illinois Criminal Charges (The Illinois Crime Index).” Criminal Nuggets. https://illinoiscaselaw.com/crimes/ (accessed Nov. 18, 2022).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6" name="Google Shape;846;g1b5bbf65f0f_0_0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"/>
          <p:cNvSpPr txBox="1">
            <a:spLocks noGrp="1"/>
          </p:cNvSpPr>
          <p:nvPr>
            <p:ph type="ctrTitle"/>
          </p:nvPr>
        </p:nvSpPr>
        <p:spPr>
          <a:xfrm>
            <a:off x="2220295" y="1129775"/>
            <a:ext cx="5500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 Medium"/>
              <a:buNone/>
            </a:pPr>
            <a:r>
              <a:rPr lang="en-US" b="1" dirty="0">
                <a:latin typeface="Libre Franklin"/>
                <a:ea typeface="Libre Franklin"/>
                <a:cs typeface="Libre Franklin"/>
                <a:sym typeface="Libre Franklin"/>
              </a:rPr>
              <a:t>Thank You</a:t>
            </a:r>
            <a:endParaRPr b="1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2" name="Google Shape;852;p7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60" cy="36576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853" name="Google Shape;853;p7"/>
          <p:cNvSpPr/>
          <p:nvPr/>
        </p:nvSpPr>
        <p:spPr>
          <a:xfrm>
            <a:off x="679344" y="4424110"/>
            <a:ext cx="3675839" cy="83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7"/>
          <p:cNvSpPr txBox="1">
            <a:spLocks noGrp="1"/>
          </p:cNvSpPr>
          <p:nvPr>
            <p:ph type="body" idx="1"/>
          </p:nvPr>
        </p:nvSpPr>
        <p:spPr>
          <a:xfrm>
            <a:off x="5362980" y="3399850"/>
            <a:ext cx="255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3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Juwon Baek</a:t>
            </a:r>
            <a:endParaRPr/>
          </a:p>
        </p:txBody>
      </p:sp>
      <p:sp>
        <p:nvSpPr>
          <p:cNvPr id="855" name="Google Shape;855;p7"/>
          <p:cNvSpPr txBox="1">
            <a:spLocks noGrp="1"/>
          </p:cNvSpPr>
          <p:nvPr>
            <p:ph type="body" idx="2"/>
          </p:nvPr>
        </p:nvSpPr>
        <p:spPr>
          <a:xfrm>
            <a:off x="5362980" y="3734939"/>
            <a:ext cx="255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Q&amp;A Session</a:t>
            </a:r>
            <a:endParaRPr/>
          </a:p>
        </p:txBody>
      </p:sp>
      <p:sp>
        <p:nvSpPr>
          <p:cNvPr id="856" name="Google Shape;856;p7"/>
          <p:cNvSpPr txBox="1">
            <a:spLocks noGrp="1"/>
          </p:cNvSpPr>
          <p:nvPr>
            <p:ph type="body" idx="3"/>
          </p:nvPr>
        </p:nvSpPr>
        <p:spPr>
          <a:xfrm>
            <a:off x="5362980" y="3954622"/>
            <a:ext cx="255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Handong Global Univ.</a:t>
            </a:r>
            <a:endParaRPr/>
          </a:p>
        </p:txBody>
      </p:sp>
      <p:sp>
        <p:nvSpPr>
          <p:cNvPr id="857" name="Google Shape;857;p7"/>
          <p:cNvSpPr txBox="1">
            <a:spLocks noGrp="1"/>
          </p:cNvSpPr>
          <p:nvPr>
            <p:ph type="body" idx="4"/>
          </p:nvPr>
        </p:nvSpPr>
        <p:spPr>
          <a:xfrm>
            <a:off x="5362980" y="4195203"/>
            <a:ext cx="255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21700340@handong.ac.kr</a:t>
            </a:r>
            <a:endParaRPr/>
          </a:p>
        </p:txBody>
      </p:sp>
      <p:sp>
        <p:nvSpPr>
          <p:cNvPr id="858" name="Google Shape;858;p7"/>
          <p:cNvSpPr txBox="1">
            <a:spLocks noGrp="1"/>
          </p:cNvSpPr>
          <p:nvPr>
            <p:ph type="body" idx="1"/>
          </p:nvPr>
        </p:nvSpPr>
        <p:spPr>
          <a:xfrm>
            <a:off x="5362981" y="2177450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Hyun Roh</a:t>
            </a:r>
            <a:endParaRPr/>
          </a:p>
        </p:txBody>
      </p:sp>
      <p:sp>
        <p:nvSpPr>
          <p:cNvPr id="859" name="Google Shape;859;p7"/>
          <p:cNvSpPr txBox="1">
            <a:spLocks noGrp="1"/>
          </p:cNvSpPr>
          <p:nvPr>
            <p:ph type="body" idx="2"/>
          </p:nvPr>
        </p:nvSpPr>
        <p:spPr>
          <a:xfrm>
            <a:off x="5362981" y="2512539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Q&amp;A Session</a:t>
            </a:r>
            <a:endParaRPr/>
          </a:p>
        </p:txBody>
      </p:sp>
      <p:sp>
        <p:nvSpPr>
          <p:cNvPr id="860" name="Google Shape;860;p7"/>
          <p:cNvSpPr txBox="1">
            <a:spLocks noGrp="1"/>
          </p:cNvSpPr>
          <p:nvPr>
            <p:ph type="body" idx="3"/>
          </p:nvPr>
        </p:nvSpPr>
        <p:spPr>
          <a:xfrm>
            <a:off x="5362981" y="2732222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Kyunghee Univ.</a:t>
            </a:r>
            <a:endParaRPr/>
          </a:p>
        </p:txBody>
      </p:sp>
      <p:sp>
        <p:nvSpPr>
          <p:cNvPr id="861" name="Google Shape;861;p7"/>
          <p:cNvSpPr txBox="1">
            <a:spLocks noGrp="1"/>
          </p:cNvSpPr>
          <p:nvPr>
            <p:ph type="body" idx="4"/>
          </p:nvPr>
        </p:nvSpPr>
        <p:spPr>
          <a:xfrm>
            <a:off x="5362981" y="2972803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yeshyun@khu.ac.kr</a:t>
            </a:r>
            <a:endParaRPr/>
          </a:p>
        </p:txBody>
      </p:sp>
      <p:sp>
        <p:nvSpPr>
          <p:cNvPr id="862" name="Google Shape;862;p7"/>
          <p:cNvSpPr txBox="1">
            <a:spLocks noGrp="1"/>
          </p:cNvSpPr>
          <p:nvPr>
            <p:ph type="body" idx="1"/>
          </p:nvPr>
        </p:nvSpPr>
        <p:spPr>
          <a:xfrm>
            <a:off x="2383306" y="2177450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Daye Kim</a:t>
            </a:r>
            <a:endParaRPr/>
          </a:p>
        </p:txBody>
      </p:sp>
      <p:sp>
        <p:nvSpPr>
          <p:cNvPr id="863" name="Google Shape;863;p7"/>
          <p:cNvSpPr txBox="1">
            <a:spLocks noGrp="1"/>
          </p:cNvSpPr>
          <p:nvPr>
            <p:ph type="body" idx="2"/>
          </p:nvPr>
        </p:nvSpPr>
        <p:spPr>
          <a:xfrm>
            <a:off x="2383306" y="2512539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Presenter</a:t>
            </a:r>
            <a:endParaRPr/>
          </a:p>
        </p:txBody>
      </p:sp>
      <p:sp>
        <p:nvSpPr>
          <p:cNvPr id="864" name="Google Shape;864;p7"/>
          <p:cNvSpPr txBox="1">
            <a:spLocks noGrp="1"/>
          </p:cNvSpPr>
          <p:nvPr>
            <p:ph type="body" idx="3"/>
          </p:nvPr>
        </p:nvSpPr>
        <p:spPr>
          <a:xfrm>
            <a:off x="2383306" y="2732222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Kyunghee Univ.</a:t>
            </a:r>
            <a:endParaRPr/>
          </a:p>
        </p:txBody>
      </p:sp>
      <p:sp>
        <p:nvSpPr>
          <p:cNvPr id="865" name="Google Shape;865;p7"/>
          <p:cNvSpPr txBox="1">
            <a:spLocks noGrp="1"/>
          </p:cNvSpPr>
          <p:nvPr>
            <p:ph type="body" idx="4"/>
          </p:nvPr>
        </p:nvSpPr>
        <p:spPr>
          <a:xfrm>
            <a:off x="2383306" y="2972803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rlaek4793@khu.ac.kr</a:t>
            </a:r>
            <a:endParaRPr/>
          </a:p>
        </p:txBody>
      </p:sp>
      <p:sp>
        <p:nvSpPr>
          <p:cNvPr id="866" name="Google Shape;866;p7"/>
          <p:cNvSpPr txBox="1">
            <a:spLocks noGrp="1"/>
          </p:cNvSpPr>
          <p:nvPr>
            <p:ph type="body" idx="1"/>
          </p:nvPr>
        </p:nvSpPr>
        <p:spPr>
          <a:xfrm>
            <a:off x="2383306" y="3396539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Jihu Yang</a:t>
            </a:r>
            <a:endParaRPr/>
          </a:p>
        </p:txBody>
      </p:sp>
      <p:sp>
        <p:nvSpPr>
          <p:cNvPr id="867" name="Google Shape;867;p7"/>
          <p:cNvSpPr txBox="1">
            <a:spLocks noGrp="1"/>
          </p:cNvSpPr>
          <p:nvPr>
            <p:ph type="body" idx="2"/>
          </p:nvPr>
        </p:nvSpPr>
        <p:spPr>
          <a:xfrm>
            <a:off x="2383306" y="3731628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Presenter</a:t>
            </a:r>
            <a:endParaRPr/>
          </a:p>
        </p:txBody>
      </p:sp>
      <p:sp>
        <p:nvSpPr>
          <p:cNvPr id="868" name="Google Shape;868;p7"/>
          <p:cNvSpPr txBox="1">
            <a:spLocks noGrp="1"/>
          </p:cNvSpPr>
          <p:nvPr>
            <p:ph type="body" idx="3"/>
          </p:nvPr>
        </p:nvSpPr>
        <p:spPr>
          <a:xfrm>
            <a:off x="2383306" y="3951311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Handong Global Univ.</a:t>
            </a:r>
            <a:endParaRPr/>
          </a:p>
        </p:txBody>
      </p:sp>
      <p:sp>
        <p:nvSpPr>
          <p:cNvPr id="869" name="Google Shape;869;p7"/>
          <p:cNvSpPr txBox="1">
            <a:spLocks noGrp="1"/>
          </p:cNvSpPr>
          <p:nvPr>
            <p:ph type="body" idx="4"/>
          </p:nvPr>
        </p:nvSpPr>
        <p:spPr>
          <a:xfrm>
            <a:off x="2383306" y="4195203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zihooy@handong.ac.kr</a:t>
            </a:r>
            <a:endParaRPr/>
          </a:p>
        </p:txBody>
      </p:sp>
      <p:sp>
        <p:nvSpPr>
          <p:cNvPr id="870" name="Google Shape;870;p7"/>
          <p:cNvSpPr txBox="1">
            <a:spLocks noGrp="1"/>
          </p:cNvSpPr>
          <p:nvPr>
            <p:ph type="body" idx="1"/>
          </p:nvPr>
        </p:nvSpPr>
        <p:spPr>
          <a:xfrm>
            <a:off x="2383306" y="4756284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Heewon Jeong</a:t>
            </a:r>
            <a:endParaRPr/>
          </a:p>
        </p:txBody>
      </p:sp>
      <p:sp>
        <p:nvSpPr>
          <p:cNvPr id="871" name="Google Shape;871;p7"/>
          <p:cNvSpPr txBox="1">
            <a:spLocks noGrp="1"/>
          </p:cNvSpPr>
          <p:nvPr>
            <p:ph type="body" idx="2"/>
          </p:nvPr>
        </p:nvSpPr>
        <p:spPr>
          <a:xfrm>
            <a:off x="2383306" y="5091373"/>
            <a:ext cx="1377939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Presenter</a:t>
            </a:r>
            <a:endParaRPr dirty="0"/>
          </a:p>
        </p:txBody>
      </p:sp>
      <p:sp>
        <p:nvSpPr>
          <p:cNvPr id="872" name="Google Shape;872;p7"/>
          <p:cNvSpPr txBox="1">
            <a:spLocks noGrp="1"/>
          </p:cNvSpPr>
          <p:nvPr>
            <p:ph type="body" idx="3"/>
          </p:nvPr>
        </p:nvSpPr>
        <p:spPr>
          <a:xfrm>
            <a:off x="2383306" y="5311056"/>
            <a:ext cx="213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Chungbuk</a:t>
            </a:r>
            <a:r>
              <a:rPr lang="en-US" dirty="0"/>
              <a:t> National Univ.</a:t>
            </a:r>
            <a:endParaRPr dirty="0"/>
          </a:p>
        </p:txBody>
      </p:sp>
      <p:sp>
        <p:nvSpPr>
          <p:cNvPr id="873" name="Google Shape;873;p7"/>
          <p:cNvSpPr txBox="1">
            <a:spLocks noGrp="1"/>
          </p:cNvSpPr>
          <p:nvPr>
            <p:ph type="body" idx="4"/>
          </p:nvPr>
        </p:nvSpPr>
        <p:spPr>
          <a:xfrm>
            <a:off x="2383298" y="5551631"/>
            <a:ext cx="2884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76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jhjmo0719h@chungbuk.ac.kr</a:t>
            </a:r>
            <a:endParaRPr/>
          </a:p>
        </p:txBody>
      </p:sp>
      <p:sp>
        <p:nvSpPr>
          <p:cNvPr id="874" name="Google Shape;874;p7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6ed424e4d1_1_129"/>
          <p:cNvSpPr txBox="1">
            <a:spLocks noGrp="1"/>
          </p:cNvSpPr>
          <p:nvPr>
            <p:ph type="ctrTitle"/>
          </p:nvPr>
        </p:nvSpPr>
        <p:spPr>
          <a:xfrm>
            <a:off x="3611809" y="2442941"/>
            <a:ext cx="4814400" cy="1191300"/>
          </a:xfrm>
          <a:prstGeom prst="rect">
            <a:avLst/>
          </a:prstGeom>
          <a:noFill/>
          <a:ln>
            <a:noFill/>
          </a:ln>
          <a:effectLst>
            <a:outerShdw blurRad="71438" dist="19050" dir="5400000" algn="bl" rotWithShape="0">
              <a:srgbClr val="000000"/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Impact"/>
              <a:buNone/>
            </a:pPr>
            <a:r>
              <a:rPr lang="en-US">
                <a:solidFill>
                  <a:srgbClr val="FF9900"/>
                </a:solidFill>
              </a:rPr>
              <a:t>Q&amp;A</a:t>
            </a:r>
            <a:endParaRPr sz="7700">
              <a:solidFill>
                <a:srgbClr val="FF9900"/>
              </a:solidFill>
            </a:endParaRPr>
          </a:p>
        </p:txBody>
      </p:sp>
      <p:sp>
        <p:nvSpPr>
          <p:cNvPr id="880" name="Google Shape;880;g16ed424e4d1_1_129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3c1f7d696_3_36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3" name="Google Shape;133;g173c1f7d696_3_36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Project Introduction</a:t>
            </a:r>
            <a:endParaRPr/>
          </a:p>
        </p:txBody>
      </p:sp>
      <p:sp>
        <p:nvSpPr>
          <p:cNvPr id="134" name="Google Shape;134;g173c1f7d696_3_36"/>
          <p:cNvSpPr txBox="1"/>
          <p:nvPr/>
        </p:nvSpPr>
        <p:spPr>
          <a:xfrm>
            <a:off x="7523350" y="1308025"/>
            <a:ext cx="9229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5" name="Google Shape;135;g173c1f7d696_3_36" title="Points sco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225" y="1975650"/>
            <a:ext cx="4963327" cy="320762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" name="Google Shape;136;g173c1f7d696_3_36"/>
          <p:cNvSpPr txBox="1"/>
          <p:nvPr/>
        </p:nvSpPr>
        <p:spPr>
          <a:xfrm>
            <a:off x="2627975" y="5319888"/>
            <a:ext cx="7003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ibre Franklin Medium"/>
              <a:buChar char="-"/>
            </a:pPr>
            <a:r>
              <a:rPr lang="en-US" sz="17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The Homicide Rate of U.S. ranks </a:t>
            </a:r>
            <a:r>
              <a:rPr lang="en-US" sz="1700" b="1" i="0" u="sng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</a:t>
            </a:r>
            <a:r>
              <a:rPr lang="en-US" sz="17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among 38 OECD countries</a:t>
            </a:r>
            <a:endParaRPr sz="17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ibre Franklin Medium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The number of Murders is increasing in the US</a:t>
            </a:r>
            <a:endParaRPr sz="17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7" name="Google Shape;137;g173c1f7d696_3_36"/>
          <p:cNvSpPr txBox="1"/>
          <p:nvPr/>
        </p:nvSpPr>
        <p:spPr>
          <a:xfrm>
            <a:off x="756033" y="1346425"/>
            <a:ext cx="738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Homicide Rate of OECD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(per 100,000 Inhabitants)</a:t>
            </a:r>
            <a:endParaRPr sz="13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138" name="Google Shape;138;g173c1f7d696_3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0850" y="1975650"/>
            <a:ext cx="5108160" cy="320762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9" name="Google Shape;139;g173c1f7d696_3_36"/>
          <p:cNvSpPr txBox="1"/>
          <p:nvPr/>
        </p:nvSpPr>
        <p:spPr>
          <a:xfrm>
            <a:off x="6254658" y="1346425"/>
            <a:ext cx="738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number of US murders</a:t>
            </a:r>
            <a:r>
              <a:rPr lang="en-US" sz="13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(per 100,000 people)</a:t>
            </a:r>
            <a:endParaRPr sz="13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140" name="Google Shape;140;g173c1f7d696_3_36"/>
          <p:cNvCxnSpPr/>
          <p:nvPr/>
        </p:nvCxnSpPr>
        <p:spPr>
          <a:xfrm>
            <a:off x="6053000" y="1313475"/>
            <a:ext cx="0" cy="38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aa4c9592e_0_10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47" name="Google Shape;147;g16aa4c9592e_0_10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Project Introduction</a:t>
            </a:r>
            <a:endParaRPr/>
          </a:p>
        </p:txBody>
      </p:sp>
      <p:sp>
        <p:nvSpPr>
          <p:cNvPr id="148" name="Google Shape;148;g16aa4c9592e_0_10"/>
          <p:cNvSpPr txBox="1">
            <a:spLocks noGrp="1"/>
          </p:cNvSpPr>
          <p:nvPr>
            <p:ph type="body" idx="2"/>
          </p:nvPr>
        </p:nvSpPr>
        <p:spPr>
          <a:xfrm>
            <a:off x="638033" y="3389574"/>
            <a:ext cx="93603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1" dirty="0">
                <a:solidFill>
                  <a:srgbClr val="000000"/>
                </a:solidFill>
                <a:highlight>
                  <a:srgbClr val="FFD966"/>
                </a:highlight>
                <a:latin typeface="Calibri"/>
                <a:ea typeface="Calibri"/>
                <a:cs typeface="Calibri"/>
                <a:sym typeface="Calibri"/>
              </a:rPr>
              <a:t>Application</a:t>
            </a: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that recommends a safe route for pedestrians,</a:t>
            </a:r>
            <a:b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predicting the riskiness of the roads</a:t>
            </a:r>
            <a:endParaRPr dirty="0"/>
          </a:p>
        </p:txBody>
      </p:sp>
      <p:pic>
        <p:nvPicPr>
          <p:cNvPr id="149" name="Google Shape;149;g16aa4c9592e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40" y="2402967"/>
            <a:ext cx="3070089" cy="13418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g16aa4c9592e_0_10"/>
          <p:cNvCxnSpPr>
            <a:cxnSpLocks/>
          </p:cNvCxnSpPr>
          <p:nvPr/>
        </p:nvCxnSpPr>
        <p:spPr>
          <a:xfrm>
            <a:off x="822750" y="3874113"/>
            <a:ext cx="688433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1" name="Google Shape;151;g16aa4c9592e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4737" y="1201510"/>
            <a:ext cx="2667193" cy="50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3c1f7d696_3_141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58" name="Google Shape;158;g173c1f7d696_3_141"/>
          <p:cNvSpPr txBox="1">
            <a:spLocks noGrp="1"/>
          </p:cNvSpPr>
          <p:nvPr>
            <p:ph type="ctrTitle"/>
          </p:nvPr>
        </p:nvSpPr>
        <p:spPr>
          <a:xfrm>
            <a:off x="978408" y="274320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Project Introduction</a:t>
            </a:r>
            <a:endParaRPr/>
          </a:p>
        </p:txBody>
      </p:sp>
      <p:sp>
        <p:nvSpPr>
          <p:cNvPr id="159" name="Google Shape;159;g173c1f7d696_3_141"/>
          <p:cNvSpPr txBox="1"/>
          <p:nvPr/>
        </p:nvSpPr>
        <p:spPr>
          <a:xfrm>
            <a:off x="564700" y="4660650"/>
            <a:ext cx="5474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highlight>
                  <a:schemeClr val="accent2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Only recommend  the Shortest Route</a:t>
            </a:r>
            <a:endParaRPr sz="3300" b="1" i="0" u="none" strike="noStrike" cap="none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0" name="Google Shape;160;g173c1f7d696_3_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375" y="2006888"/>
            <a:ext cx="1974625" cy="18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73c1f7d696_3_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5238" y="3961925"/>
            <a:ext cx="2960888" cy="56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g173c1f7d696_3_141"/>
          <p:cNvGrpSpPr/>
          <p:nvPr/>
        </p:nvGrpSpPr>
        <p:grpSpPr>
          <a:xfrm>
            <a:off x="0" y="872375"/>
            <a:ext cx="12039550" cy="5206800"/>
            <a:chOff x="0" y="872375"/>
            <a:chExt cx="12039550" cy="5206800"/>
          </a:xfrm>
        </p:grpSpPr>
        <p:sp>
          <p:nvSpPr>
            <p:cNvPr id="163" name="Google Shape;163;g173c1f7d696_3_141"/>
            <p:cNvSpPr txBox="1"/>
            <p:nvPr/>
          </p:nvSpPr>
          <p:spPr>
            <a:xfrm>
              <a:off x="7585050" y="3885725"/>
              <a:ext cx="266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3000" b="1"/>
                <a:t>abbit</a:t>
              </a:r>
              <a:endPara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173c1f7d696_3_141"/>
            <p:cNvSpPr txBox="1"/>
            <p:nvPr/>
          </p:nvSpPr>
          <p:spPr>
            <a:xfrm>
              <a:off x="6162850" y="4660650"/>
              <a:ext cx="5876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1" i="0" u="none" strike="noStrike" cap="none">
                  <a:solidFill>
                    <a:srgbClr val="FF0000"/>
                  </a:solidFill>
                  <a:highlight>
                    <a:schemeClr val="accent2"/>
                  </a:highlight>
                  <a:latin typeface="Libre Franklin"/>
                  <a:ea typeface="Libre Franklin"/>
                  <a:cs typeface="Libre Franklin"/>
                  <a:sym typeface="Libre Franklin"/>
                </a:rPr>
                <a:t>Recommend  </a:t>
              </a:r>
              <a:r>
                <a:rPr lang="en-US" sz="2100" b="1">
                  <a:solidFill>
                    <a:srgbClr val="FF0000"/>
                  </a:solidFill>
                  <a:highlight>
                    <a:schemeClr val="accent2"/>
                  </a:highlight>
                  <a:latin typeface="Libre Franklin"/>
                  <a:ea typeface="Libre Franklin"/>
                  <a:cs typeface="Libre Franklin"/>
                  <a:sym typeface="Libre Franklin"/>
                </a:rPr>
                <a:t>4</a:t>
              </a:r>
              <a:r>
                <a:rPr lang="en-US" sz="2100" b="1" i="0" u="none" strike="noStrike" cap="none">
                  <a:solidFill>
                    <a:srgbClr val="FF0000"/>
                  </a:solidFill>
                  <a:highlight>
                    <a:schemeClr val="accent2"/>
                  </a:highlight>
                  <a:latin typeface="Libre Franklin"/>
                  <a:ea typeface="Libre Franklin"/>
                  <a:cs typeface="Libre Franklin"/>
                  <a:sym typeface="Libre Franklin"/>
                </a:rPr>
                <a:t> Route considering </a:t>
              </a:r>
              <a:r>
                <a:rPr lang="en-US" sz="2100" b="1">
                  <a:solidFill>
                    <a:srgbClr val="FF0000"/>
                  </a:solidFill>
                  <a:highlight>
                    <a:schemeClr val="accent2"/>
                  </a:highlight>
                  <a:latin typeface="Libre Franklin"/>
                  <a:ea typeface="Libre Franklin"/>
                  <a:cs typeface="Libre Franklin"/>
                  <a:sym typeface="Libre Franklin"/>
                </a:rPr>
                <a:t>S</a:t>
              </a:r>
              <a:r>
                <a:rPr lang="en-US" sz="2100" b="1" i="0" u="none" strike="noStrike" cap="none">
                  <a:solidFill>
                    <a:srgbClr val="FF0000"/>
                  </a:solidFill>
                  <a:highlight>
                    <a:schemeClr val="accent2"/>
                  </a:highlight>
                  <a:latin typeface="Libre Franklin"/>
                  <a:ea typeface="Libre Franklin"/>
                  <a:cs typeface="Libre Franklin"/>
                  <a:sym typeface="Libre Franklin"/>
                </a:rPr>
                <a:t>afety</a:t>
              </a:r>
              <a:endParaRPr sz="2100" b="1" i="0" u="none" strike="noStrike" cap="none">
                <a:solidFill>
                  <a:srgbClr val="FF0000"/>
                </a:solidFill>
                <a:highlight>
                  <a:schemeClr val="accent2"/>
                </a:highlight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1">
                  <a:solidFill>
                    <a:srgbClr val="FF0000"/>
                  </a:solidFill>
                  <a:highlight>
                    <a:schemeClr val="accent2"/>
                  </a:highlight>
                  <a:latin typeface="Libre Franklin"/>
                  <a:ea typeface="Libre Franklin"/>
                  <a:cs typeface="Libre Franklin"/>
                  <a:sym typeface="Libre Franklin"/>
                </a:rPr>
                <a:t>Making People Safer</a:t>
              </a:r>
              <a:endParaRPr sz="2100" b="1">
                <a:solidFill>
                  <a:srgbClr val="FF0000"/>
                </a:solidFill>
                <a:highlight>
                  <a:schemeClr val="accent2"/>
                </a:highlight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5" name="Google Shape;165;g173c1f7d696_3_141"/>
            <p:cNvSpPr/>
            <p:nvPr/>
          </p:nvSpPr>
          <p:spPr>
            <a:xfrm>
              <a:off x="0" y="872375"/>
              <a:ext cx="6038700" cy="5206800"/>
            </a:xfrm>
            <a:prstGeom prst="rect">
              <a:avLst/>
            </a:prstGeom>
            <a:solidFill>
              <a:srgbClr val="000000">
                <a:alpha val="5764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" name="Google Shape;166;g173c1f7d696_3_1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73132" y="2060025"/>
              <a:ext cx="1848993" cy="1825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8fa91bd3d_0_48"/>
          <p:cNvSpPr/>
          <p:nvPr/>
        </p:nvSpPr>
        <p:spPr>
          <a:xfrm>
            <a:off x="5514650" y="1574175"/>
            <a:ext cx="6094200" cy="12594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68fa91bd3d_0_48"/>
          <p:cNvSpPr>
            <a:spLocks noGrp="1"/>
          </p:cNvSpPr>
          <p:nvPr>
            <p:ph type="sldNum" idx="12"/>
          </p:nvPr>
        </p:nvSpPr>
        <p:spPr>
          <a:xfrm>
            <a:off x="9998334" y="6181281"/>
            <a:ext cx="365700" cy="365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4" name="Google Shape;174;g168fa91bd3d_0_48"/>
          <p:cNvSpPr txBox="1">
            <a:spLocks noGrp="1"/>
          </p:cNvSpPr>
          <p:nvPr>
            <p:ph type="ctrTitle"/>
          </p:nvPr>
        </p:nvSpPr>
        <p:spPr>
          <a:xfrm>
            <a:off x="978408" y="276524"/>
            <a:ext cx="692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ibre Franklin Medium"/>
              <a:buNone/>
            </a:pPr>
            <a:r>
              <a:rPr lang="en-US"/>
              <a:t>Project Introduction</a:t>
            </a:r>
            <a:endParaRPr/>
          </a:p>
        </p:txBody>
      </p:sp>
      <p:sp>
        <p:nvSpPr>
          <p:cNvPr id="175" name="Google Shape;175;g168fa91bd3d_0_48"/>
          <p:cNvSpPr txBox="1">
            <a:spLocks noGrp="1"/>
          </p:cNvSpPr>
          <p:nvPr>
            <p:ph type="body" idx="2"/>
          </p:nvPr>
        </p:nvSpPr>
        <p:spPr>
          <a:xfrm>
            <a:off x="5638800" y="1726575"/>
            <a:ext cx="59700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100" dirty="0">
                <a:latin typeface="Libre Franklin"/>
                <a:ea typeface="Libre Franklin"/>
                <a:cs typeface="Libre Franklin"/>
                <a:sym typeface="Libre Franklin"/>
              </a:rPr>
              <a:t>Urban navigation beyond shortest routes</a:t>
            </a:r>
            <a:br>
              <a:rPr lang="en-US" sz="2100" dirty="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2100" dirty="0">
                <a:latin typeface="Libre Franklin"/>
                <a:ea typeface="Libre Franklin"/>
                <a:cs typeface="Libre Franklin"/>
                <a:sym typeface="Libre Franklin"/>
              </a:rPr>
              <a:t>: The case of safe paths. </a:t>
            </a:r>
            <a:endParaRPr sz="21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100" dirty="0">
                <a:latin typeface="Libre Franklin"/>
                <a:ea typeface="Libre Franklin"/>
                <a:cs typeface="Libre Franklin"/>
                <a:sym typeface="Libre Franklin"/>
              </a:rPr>
              <a:t>                                    	- </a:t>
            </a:r>
            <a:r>
              <a:rPr lang="en-US" sz="2100" dirty="0" err="1">
                <a:latin typeface="Libre Franklin"/>
                <a:ea typeface="Libre Franklin"/>
                <a:cs typeface="Libre Franklin"/>
                <a:sym typeface="Libre Franklin"/>
              </a:rPr>
              <a:t>Galburn</a:t>
            </a:r>
            <a:r>
              <a:rPr lang="en-US" sz="2100" dirty="0">
                <a:latin typeface="Libre Franklin"/>
                <a:ea typeface="Libre Franklin"/>
                <a:cs typeface="Libre Franklin"/>
                <a:sym typeface="Libre Franklin"/>
              </a:rPr>
              <a:t> et al. (2016)</a:t>
            </a:r>
            <a:r>
              <a:rPr lang="en-US" sz="2100" b="1" dirty="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2100" b="1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 b="1" u="sng" dirty="0">
                <a:latin typeface="Libre Franklin"/>
                <a:ea typeface="Libre Franklin"/>
                <a:cs typeface="Libre Franklin"/>
                <a:sym typeface="Libre Franklin"/>
              </a:rPr>
              <a:t>Limitation of paper</a:t>
            </a:r>
            <a:endParaRPr sz="2200" b="1" u="sng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bre Franklin"/>
              <a:buChar char="-"/>
            </a:pPr>
            <a:r>
              <a:rPr lang="en-US" sz="2200" dirty="0">
                <a:latin typeface="Libre Franklin"/>
                <a:ea typeface="Libre Franklin"/>
                <a:cs typeface="Libre Franklin"/>
                <a:sym typeface="Libre Franklin"/>
              </a:rPr>
              <a:t>Use only crime data, not urban factors</a:t>
            </a:r>
            <a:endParaRPr sz="22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bre Franklin"/>
              <a:buChar char="-"/>
            </a:pPr>
            <a:r>
              <a:rPr lang="en-US" sz="2200" dirty="0">
                <a:latin typeface="Libre Franklin"/>
                <a:ea typeface="Libre Franklin"/>
                <a:cs typeface="Libre Franklin"/>
                <a:sym typeface="Libre Franklin"/>
              </a:rPr>
              <a:t>Without considering its severity</a:t>
            </a:r>
            <a:endParaRPr sz="22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bre Franklin"/>
              <a:buChar char="-"/>
            </a:pPr>
            <a:r>
              <a:rPr lang="en-US" sz="2200" dirty="0">
                <a:latin typeface="Libre Franklin"/>
                <a:ea typeface="Libre Franklin"/>
                <a:cs typeface="Libre Franklin"/>
                <a:sym typeface="Libre Franklin"/>
              </a:rPr>
              <a:t>Without predicting future riskiness</a:t>
            </a:r>
            <a:endParaRPr sz="22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6" name="Google Shape;176;g168fa91bd3d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0" y="1074200"/>
            <a:ext cx="4325026" cy="49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68fa91bd3d_0_48"/>
          <p:cNvSpPr txBox="1"/>
          <p:nvPr/>
        </p:nvSpPr>
        <p:spPr>
          <a:xfrm>
            <a:off x="5944400" y="5917500"/>
            <a:ext cx="5149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Reference. </a:t>
            </a:r>
            <a:endParaRPr sz="11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E. Galbrun, K. Pelechrinis, and E. Terzi, “Urban navigation beyond shortest route: The case of safepaths,” </a:t>
            </a:r>
            <a:r>
              <a:rPr lang="en-US" sz="1000" b="0" i="1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Information Syst.</a:t>
            </a:r>
            <a:r>
              <a:rPr lang="en-US"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vol. 57, pp. 160–171, Apr. 2016.</a:t>
            </a:r>
            <a:endParaRPr sz="10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2">
      <a:dk1>
        <a:srgbClr val="000000"/>
      </a:dk1>
      <a:lt1>
        <a:srgbClr val="000000"/>
      </a:lt1>
      <a:dk2>
        <a:srgbClr val="555960"/>
      </a:dk2>
      <a:lt2>
        <a:srgbClr val="CFB991"/>
      </a:lt2>
      <a:accent1>
        <a:srgbClr val="8E6F3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D6F3D"/>
      </a:hlink>
      <a:folHlink>
        <a:srgbClr val="8D6F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2245</Words>
  <Application>Microsoft Office PowerPoint</Application>
  <PresentationFormat>와이드스크린</PresentationFormat>
  <Paragraphs>529</Paragraphs>
  <Slides>54</Slides>
  <Notes>54</Notes>
  <HiddenSlides>0</HiddenSlides>
  <MMClips>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Libre Franklin Medium</vt:lpstr>
      <vt:lpstr>Arial</vt:lpstr>
      <vt:lpstr>Times New Roman</vt:lpstr>
      <vt:lpstr>Noto Sans</vt:lpstr>
      <vt:lpstr>Calibri</vt:lpstr>
      <vt:lpstr>Impact</vt:lpstr>
      <vt:lpstr>Libre Franklin</vt:lpstr>
      <vt:lpstr>Parcel</vt:lpstr>
      <vt:lpstr>PowerPoint 프레젠테이션</vt:lpstr>
      <vt:lpstr>Team Introduction</vt:lpstr>
      <vt:lpstr>INDEX</vt:lpstr>
      <vt:lpstr>Part 1</vt:lpstr>
      <vt:lpstr>Project Introduction</vt:lpstr>
      <vt:lpstr>Project Introduction</vt:lpstr>
      <vt:lpstr>Project Introduction</vt:lpstr>
      <vt:lpstr>Project Introduction</vt:lpstr>
      <vt:lpstr>Project Introduction</vt:lpstr>
      <vt:lpstr>Project Introduction</vt:lpstr>
      <vt:lpstr>Part 2</vt:lpstr>
      <vt:lpstr>Data Explanation</vt:lpstr>
      <vt:lpstr>Data Explanation</vt:lpstr>
      <vt:lpstr>Data Explanation</vt:lpstr>
      <vt:lpstr>Data Explanation</vt:lpstr>
      <vt:lpstr>Part 3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Part 4</vt:lpstr>
      <vt:lpstr>Applying to Algorithm</vt:lpstr>
      <vt:lpstr>Applying to Algorithm</vt:lpstr>
      <vt:lpstr>Applying to Algorithm</vt:lpstr>
      <vt:lpstr>Applying to Algorithm</vt:lpstr>
      <vt:lpstr>Applying to Algorithm</vt:lpstr>
      <vt:lpstr>Applying to Algorithm</vt:lpstr>
      <vt:lpstr>Applying to Algorithm</vt:lpstr>
      <vt:lpstr>Applying to Algorithm</vt:lpstr>
      <vt:lpstr>Part 5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Part 6</vt:lpstr>
      <vt:lpstr>Conclusion</vt:lpstr>
      <vt:lpstr>Conclusion</vt:lpstr>
      <vt:lpstr>Conclusion</vt:lpstr>
      <vt:lpstr>Conclusion</vt:lpstr>
      <vt:lpstr>Reference</vt:lpstr>
      <vt:lpstr>Reference</vt:lpstr>
      <vt:lpstr>Reference</vt:lpstr>
      <vt:lpstr>Reference</vt:lpstr>
      <vt:lpstr>Thank You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Drake, Payton E</dc:creator>
  <cp:lastModifiedBy>김다예</cp:lastModifiedBy>
  <cp:revision>20</cp:revision>
  <dcterms:created xsi:type="dcterms:W3CDTF">2020-02-06T20:42:06Z</dcterms:created>
  <dcterms:modified xsi:type="dcterms:W3CDTF">2022-12-14T04:39:04Z</dcterms:modified>
</cp:coreProperties>
</file>